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x="18288000" cy="10287000"/>
  <p:notesSz cx="6858000" cy="9144000"/>
  <p:embeddedFontLst>
    <p:embeddedFont>
      <p:font typeface="Clear Sans" charset="1" panose="020B0503030202020304"/>
      <p:regular r:id="rId37"/>
    </p:embeddedFont>
    <p:embeddedFont>
      <p:font typeface="Rowdies" charset="1" panose="00000000000000000000"/>
      <p:regular r:id="rId38"/>
    </p:embeddedFont>
    <p:embeddedFont>
      <p:font typeface="Clear Sans Medium" charset="1" panose="020B0603030202020304"/>
      <p:regular r:id="rId39"/>
    </p:embeddedFont>
    <p:embeddedFont>
      <p:font typeface="Oswald" charset="1" panose="00000500000000000000"/>
      <p:regular r:id="rId40"/>
    </p:embeddedFont>
    <p:embeddedFont>
      <p:font typeface="DM Sans" charset="1" panose="00000000000000000000"/>
      <p:regular r:id="rId41"/>
    </p:embeddedFont>
    <p:embeddedFont>
      <p:font typeface="Oswald Bold" charset="1" panose="00000800000000000000"/>
      <p:regular r:id="rId42"/>
    </p:embeddedFont>
    <p:embeddedFont>
      <p:font typeface="Big Shoulders Display Bold" charset="1" panose="00000000000000000000"/>
      <p:regular r:id="rId43"/>
    </p:embeddedFont>
    <p:embeddedFont>
      <p:font typeface="Clear Sans Bold" charset="1" panose="020B0803030202020304"/>
      <p:regular r:id="rId44"/>
    </p:embeddedFont>
    <p:embeddedFont>
      <p:font typeface="Bernoru" charset="1" panose="00000A00000000000000"/>
      <p:regular r:id="rId45"/>
    </p:embeddedFont>
    <p:embeddedFont>
      <p:font typeface="Roboto" charset="1" panose="02000000000000000000"/>
      <p:regular r:id="rId46"/>
    </p:embeddedFont>
    <p:embeddedFont>
      <p:font typeface="Roboto Bold" charset="1" panose="02000000000000000000"/>
      <p:regular r:id="rId47"/>
    </p:embeddedFont>
    <p:embeddedFont>
      <p:font typeface="Brice SemiExpanded Bold" charset="1" panose="00000000000000000000"/>
      <p:regular r:id="rId48"/>
    </p:embeddedFont>
    <p:embeddedFont>
      <p:font typeface="Bernoru Expanded" charset="1" panose="00000A05000000000000"/>
      <p:regular r:id="rId49"/>
    </p:embeddedFont>
    <p:embeddedFont>
      <p:font typeface="DM Sans Bold" charset="1" panose="00000000000000000000"/>
      <p:regular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jpeg>
</file>

<file path=ppt/media/image16.png>
</file>

<file path=ppt/media/image17.svg>
</file>

<file path=ppt/media/image18.jpe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4.svg>
</file>

<file path=ppt/media/image5.jpe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5.png" Type="http://schemas.openxmlformats.org/officeDocument/2006/relationships/image"/><Relationship Id="rId11" Target="../media/image26.svg" Type="http://schemas.openxmlformats.org/officeDocument/2006/relationships/image"/><Relationship Id="rId12" Target="../media/image3.png" Type="http://schemas.openxmlformats.org/officeDocument/2006/relationships/image"/><Relationship Id="rId13" Target="../media/image4.svg" Type="http://schemas.openxmlformats.org/officeDocument/2006/relationships/image"/><Relationship Id="rId2" Target="../media/image9.png" Type="http://schemas.openxmlformats.org/officeDocument/2006/relationships/image"/><Relationship Id="rId3" Target="../media/image10.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21.png" Type="http://schemas.openxmlformats.org/officeDocument/2006/relationships/image"/><Relationship Id="rId7" Target="../media/image22.svg" Type="http://schemas.openxmlformats.org/officeDocument/2006/relationships/image"/><Relationship Id="rId8" Target="../media/image23.png" Type="http://schemas.openxmlformats.org/officeDocument/2006/relationships/image"/><Relationship Id="rId9" Target="../media/image24.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5.png" Type="http://schemas.openxmlformats.org/officeDocument/2006/relationships/image"/><Relationship Id="rId11" Target="../media/image26.svg" Type="http://schemas.openxmlformats.org/officeDocument/2006/relationships/image"/><Relationship Id="rId12" Target="../media/image3.png" Type="http://schemas.openxmlformats.org/officeDocument/2006/relationships/image"/><Relationship Id="rId13" Target="../media/image4.svg" Type="http://schemas.openxmlformats.org/officeDocument/2006/relationships/image"/><Relationship Id="rId2" Target="../media/image9.png" Type="http://schemas.openxmlformats.org/officeDocument/2006/relationships/image"/><Relationship Id="rId3" Target="../media/image10.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21.png" Type="http://schemas.openxmlformats.org/officeDocument/2006/relationships/image"/><Relationship Id="rId7" Target="../media/image22.svg" Type="http://schemas.openxmlformats.org/officeDocument/2006/relationships/image"/><Relationship Id="rId8" Target="../media/image23.png" Type="http://schemas.openxmlformats.org/officeDocument/2006/relationships/image"/><Relationship Id="rId9" Target="../media/image24.sv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5.png" Type="http://schemas.openxmlformats.org/officeDocument/2006/relationships/image"/><Relationship Id="rId11" Target="../media/image26.svg" Type="http://schemas.openxmlformats.org/officeDocument/2006/relationships/image"/><Relationship Id="rId12" Target="../media/image3.png" Type="http://schemas.openxmlformats.org/officeDocument/2006/relationships/image"/><Relationship Id="rId13" Target="../media/image4.svg" Type="http://schemas.openxmlformats.org/officeDocument/2006/relationships/image"/><Relationship Id="rId2" Target="../media/image9.png" Type="http://schemas.openxmlformats.org/officeDocument/2006/relationships/image"/><Relationship Id="rId3" Target="../media/image10.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21.png" Type="http://schemas.openxmlformats.org/officeDocument/2006/relationships/image"/><Relationship Id="rId7" Target="../media/image22.svg" Type="http://schemas.openxmlformats.org/officeDocument/2006/relationships/image"/><Relationship Id="rId8" Target="../media/image23.png" Type="http://schemas.openxmlformats.org/officeDocument/2006/relationships/image"/><Relationship Id="rId9" Target="../media/image24.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5.png" Type="http://schemas.openxmlformats.org/officeDocument/2006/relationships/image"/><Relationship Id="rId11" Target="../media/image26.svg" Type="http://schemas.openxmlformats.org/officeDocument/2006/relationships/image"/><Relationship Id="rId12" Target="../media/image3.png" Type="http://schemas.openxmlformats.org/officeDocument/2006/relationships/image"/><Relationship Id="rId13" Target="../media/image4.svg" Type="http://schemas.openxmlformats.org/officeDocument/2006/relationships/image"/><Relationship Id="rId2" Target="../media/image9.png" Type="http://schemas.openxmlformats.org/officeDocument/2006/relationships/image"/><Relationship Id="rId3" Target="../media/image10.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21.png" Type="http://schemas.openxmlformats.org/officeDocument/2006/relationships/image"/><Relationship Id="rId7" Target="../media/image22.svg" Type="http://schemas.openxmlformats.org/officeDocument/2006/relationships/image"/><Relationship Id="rId8" Target="../media/image23.png" Type="http://schemas.openxmlformats.org/officeDocument/2006/relationships/image"/><Relationship Id="rId9" Target="../media/image24.sv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https://github.com/codefundamentals1/Insurance_website" TargetMode="External" Type="http://schemas.openxmlformats.org/officeDocument/2006/relationships/hyperlink"/><Relationship Id="rId5" Target="../media/image9.png" Type="http://schemas.openxmlformats.org/officeDocument/2006/relationships/image"/><Relationship Id="rId6" Target="../media/image10.svg" Type="http://schemas.openxmlformats.org/officeDocument/2006/relationships/image"/><Relationship Id="rId7" Target="https://github.com/codefundamentals1/Insurance_website" TargetMode="External" Type="http://schemas.openxmlformats.org/officeDocument/2006/relationships/hyperlink"/><Relationship Id="rId8" Target="https://github.com/codefundamentals1/Insurance_website" TargetMode="External" Type="http://schemas.openxmlformats.org/officeDocument/2006/relationships/hyperlink"/><Relationship Id="rId9" Target="https://github.com/codefundamentals1/Insurance_website" TargetMode="External" Type="http://schemas.openxmlformats.org/officeDocument/2006/relationships/hyperlink"/></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p:cNvSpPr/>
          <p:nvPr/>
        </p:nvSpPr>
        <p:spPr>
          <a:xfrm flipH="false" flipV="false" rot="0">
            <a:off x="16738765" y="1028700"/>
            <a:ext cx="498641" cy="220309"/>
          </a:xfrm>
          <a:custGeom>
            <a:avLst/>
            <a:gdLst/>
            <a:ahLst/>
            <a:cxnLst/>
            <a:rect r="r" b="b" t="t" l="l"/>
            <a:pathLst>
              <a:path h="220309" w="498641">
                <a:moveTo>
                  <a:pt x="0" y="0"/>
                </a:moveTo>
                <a:lnTo>
                  <a:pt x="498642" y="0"/>
                </a:lnTo>
                <a:lnTo>
                  <a:pt x="498642" y="220309"/>
                </a:lnTo>
                <a:lnTo>
                  <a:pt x="0" y="2203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892325">
            <a:off x="12512341" y="4107835"/>
            <a:ext cx="2222092" cy="2765046"/>
          </a:xfrm>
          <a:custGeom>
            <a:avLst/>
            <a:gdLst/>
            <a:ahLst/>
            <a:cxnLst/>
            <a:rect r="r" b="b" t="t" l="l"/>
            <a:pathLst>
              <a:path h="2765046" w="2222092">
                <a:moveTo>
                  <a:pt x="0" y="0"/>
                </a:moveTo>
                <a:lnTo>
                  <a:pt x="2222092" y="0"/>
                </a:lnTo>
                <a:lnTo>
                  <a:pt x="2222092" y="2765046"/>
                </a:lnTo>
                <a:lnTo>
                  <a:pt x="0" y="2765046"/>
                </a:lnTo>
                <a:lnTo>
                  <a:pt x="0" y="0"/>
                </a:lnTo>
                <a:close/>
              </a:path>
            </a:pathLst>
          </a:custGeom>
          <a:blipFill>
            <a:blip r:embed="rId4">
              <a:alphaModFix amt="73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4579370" y="2478067"/>
            <a:ext cx="9129260" cy="5630546"/>
          </a:xfrm>
          <a:custGeom>
            <a:avLst/>
            <a:gdLst/>
            <a:ahLst/>
            <a:cxnLst/>
            <a:rect r="r" b="b" t="t" l="l"/>
            <a:pathLst>
              <a:path h="5630546" w="9129260">
                <a:moveTo>
                  <a:pt x="0" y="0"/>
                </a:moveTo>
                <a:lnTo>
                  <a:pt x="9129260" y="0"/>
                </a:lnTo>
                <a:lnTo>
                  <a:pt x="9129260" y="5630547"/>
                </a:lnTo>
                <a:lnTo>
                  <a:pt x="0" y="5630547"/>
                </a:lnTo>
                <a:lnTo>
                  <a:pt x="0" y="0"/>
                </a:lnTo>
                <a:close/>
              </a:path>
            </a:pathLst>
          </a:custGeom>
          <a:blipFill>
            <a:blip r:embed="rId6"/>
            <a:stretch>
              <a:fillRect l="0" t="0" r="0" b="0"/>
            </a:stretch>
          </a:blipFill>
        </p:spPr>
      </p:sp>
      <p:sp>
        <p:nvSpPr>
          <p:cNvPr name="AutoShape 5" id="5"/>
          <p:cNvSpPr/>
          <p:nvPr/>
        </p:nvSpPr>
        <p:spPr>
          <a:xfrm>
            <a:off x="4862491" y="7664054"/>
            <a:ext cx="8812900" cy="0"/>
          </a:xfrm>
          <a:prstGeom prst="line">
            <a:avLst/>
          </a:prstGeom>
          <a:ln cap="flat" w="9525">
            <a:solidFill>
              <a:srgbClr val="D6AE89"/>
            </a:solidFill>
            <a:prstDash val="solid"/>
            <a:headEnd type="none" len="sm" w="sm"/>
            <a:tailEnd type="none" len="sm" w="sm"/>
          </a:ln>
        </p:spPr>
      </p:sp>
      <p:sp>
        <p:nvSpPr>
          <p:cNvPr name="TextBox 6" id="6"/>
          <p:cNvSpPr txBox="true"/>
          <p:nvPr/>
        </p:nvSpPr>
        <p:spPr>
          <a:xfrm rot="0">
            <a:off x="5045022" y="8547903"/>
            <a:ext cx="8583956" cy="455249"/>
          </a:xfrm>
          <a:prstGeom prst="rect">
            <a:avLst/>
          </a:prstGeom>
        </p:spPr>
        <p:txBody>
          <a:bodyPr anchor="t" rtlCol="false" tIns="0" lIns="0" bIns="0" rIns="0">
            <a:spAutoFit/>
          </a:bodyPr>
          <a:lstStyle/>
          <a:p>
            <a:pPr algn="r">
              <a:lnSpc>
                <a:spcPts val="3782"/>
              </a:lnSpc>
            </a:pPr>
            <a:r>
              <a:rPr lang="en-US" sz="2701" spc="54">
                <a:solidFill>
                  <a:srgbClr val="FFBD59"/>
                </a:solidFill>
                <a:latin typeface="Clear Sans"/>
              </a:rPr>
              <a:t>PLANT_DISEASE_CLASSIFICATION_SYSTEM</a:t>
            </a:r>
          </a:p>
        </p:txBody>
      </p:sp>
      <p:sp>
        <p:nvSpPr>
          <p:cNvPr name="TextBox 7" id="7"/>
          <p:cNvSpPr txBox="true"/>
          <p:nvPr/>
        </p:nvSpPr>
        <p:spPr>
          <a:xfrm rot="0">
            <a:off x="4678071" y="8527714"/>
            <a:ext cx="7960771" cy="495627"/>
          </a:xfrm>
          <a:prstGeom prst="rect">
            <a:avLst/>
          </a:prstGeom>
        </p:spPr>
        <p:txBody>
          <a:bodyPr anchor="t" rtlCol="false" tIns="0" lIns="0" bIns="0" rIns="0">
            <a:spAutoFit/>
          </a:bodyPr>
          <a:lstStyle/>
          <a:p>
            <a:pPr algn="l">
              <a:lnSpc>
                <a:spcPts val="4181"/>
              </a:lnSpc>
            </a:pPr>
            <a:r>
              <a:rPr lang="en-US" sz="2987" spc="89">
                <a:solidFill>
                  <a:srgbClr val="FFBD59"/>
                </a:solidFill>
                <a:latin typeface="Clear Sans"/>
              </a:rPr>
              <a:t>TEAM_3</a:t>
            </a:r>
          </a:p>
        </p:txBody>
      </p:sp>
      <p:sp>
        <p:nvSpPr>
          <p:cNvPr name="TextBox 8" id="8"/>
          <p:cNvSpPr txBox="true"/>
          <p:nvPr/>
        </p:nvSpPr>
        <p:spPr>
          <a:xfrm rot="0">
            <a:off x="4453669" y="379981"/>
            <a:ext cx="21679621" cy="1632047"/>
          </a:xfrm>
          <a:prstGeom prst="rect">
            <a:avLst/>
          </a:prstGeom>
        </p:spPr>
        <p:txBody>
          <a:bodyPr anchor="t" rtlCol="false" tIns="0" lIns="0" bIns="0" rIns="0">
            <a:spAutoFit/>
          </a:bodyPr>
          <a:lstStyle/>
          <a:p>
            <a:pPr algn="l">
              <a:lnSpc>
                <a:spcPts val="12658"/>
              </a:lnSpc>
            </a:pPr>
            <a:r>
              <a:rPr lang="en-US" sz="11507">
                <a:solidFill>
                  <a:srgbClr val="EA9423"/>
                </a:solidFill>
                <a:latin typeface="Rowdies"/>
              </a:rPr>
              <a:t>LEAF SENSE</a:t>
            </a:r>
          </a:p>
        </p:txBody>
      </p:sp>
      <p:sp>
        <p:nvSpPr>
          <p:cNvPr name="TextBox 9" id="9"/>
          <p:cNvSpPr txBox="true"/>
          <p:nvPr/>
        </p:nvSpPr>
        <p:spPr>
          <a:xfrm rot="0">
            <a:off x="2669521" y="9210675"/>
            <a:ext cx="10002868" cy="453058"/>
          </a:xfrm>
          <a:prstGeom prst="rect">
            <a:avLst/>
          </a:prstGeom>
        </p:spPr>
        <p:txBody>
          <a:bodyPr anchor="t" rtlCol="false" tIns="0" lIns="0" bIns="0" rIns="0">
            <a:spAutoFit/>
          </a:bodyPr>
          <a:lstStyle/>
          <a:p>
            <a:pPr algn="r">
              <a:lnSpc>
                <a:spcPts val="3782"/>
              </a:lnSpc>
            </a:pPr>
            <a:r>
              <a:rPr lang="en-US" sz="2701" spc="54">
                <a:solidFill>
                  <a:srgbClr val="FFBD59"/>
                </a:solidFill>
                <a:latin typeface="Clear Sans"/>
              </a:rPr>
              <a:t>UNDER GUIDANCE OF SIBI MANICKAM SIR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740" t="-28627" r="-23140" b="-34787"/>
            </a:stretch>
          </a:blipFill>
        </p:spPr>
      </p:sp>
      <p:sp>
        <p:nvSpPr>
          <p:cNvPr name="TextBox 3" id="3"/>
          <p:cNvSpPr txBox="true"/>
          <p:nvPr/>
        </p:nvSpPr>
        <p:spPr>
          <a:xfrm rot="0">
            <a:off x="558045" y="396640"/>
            <a:ext cx="17190890" cy="10261592"/>
          </a:xfrm>
          <a:prstGeom prst="rect">
            <a:avLst/>
          </a:prstGeom>
        </p:spPr>
        <p:txBody>
          <a:bodyPr anchor="t" rtlCol="false" tIns="0" lIns="0" bIns="0" rIns="0">
            <a:spAutoFit/>
          </a:bodyPr>
          <a:lstStyle/>
          <a:p>
            <a:pPr algn="l">
              <a:lnSpc>
                <a:spcPts val="3726"/>
              </a:lnSpc>
              <a:spcBef>
                <a:spcPct val="0"/>
              </a:spcBef>
            </a:pPr>
            <a:r>
              <a:rPr lang="en-US" sz="2700" spc="264">
                <a:solidFill>
                  <a:srgbClr val="000000"/>
                </a:solidFill>
                <a:latin typeface="Roboto Bold"/>
              </a:rPr>
              <a:t>4. Image Pr</a:t>
            </a:r>
            <a:r>
              <a:rPr lang="en-US" sz="2700" spc="264">
                <a:solidFill>
                  <a:srgbClr val="000000"/>
                </a:solidFill>
                <a:latin typeface="Roboto Bold"/>
              </a:rPr>
              <a:t>ocessing and Diagnosis:</a:t>
            </a:r>
          </a:p>
          <a:p>
            <a:pPr algn="l" marL="582930" indent="-291465" lvl="1">
              <a:lnSpc>
                <a:spcPts val="3726"/>
              </a:lnSpc>
              <a:spcBef>
                <a:spcPct val="0"/>
              </a:spcBef>
              <a:buFont typeface="Arial"/>
              <a:buChar char="•"/>
            </a:pPr>
            <a:r>
              <a:rPr lang="en-US" sz="2700" spc="264">
                <a:solidFill>
                  <a:srgbClr val="000000"/>
                </a:solidFill>
                <a:latin typeface="Roboto Bold"/>
              </a:rPr>
              <a:t>Backend Processing:</a:t>
            </a:r>
            <a:r>
              <a:rPr lang="en-US" sz="2700" spc="264">
                <a:solidFill>
                  <a:srgbClr val="000000"/>
                </a:solidFill>
                <a:latin typeface="Roboto"/>
              </a:rPr>
              <a:t> Once an image is uploaded, it is sent to the Flask backend, where the trained CNN model processes it to classify the disease.</a:t>
            </a:r>
          </a:p>
          <a:p>
            <a:pPr algn="l" marL="582930" indent="-291465" lvl="1">
              <a:lnSpc>
                <a:spcPts val="3726"/>
              </a:lnSpc>
              <a:spcBef>
                <a:spcPct val="0"/>
              </a:spcBef>
              <a:buFont typeface="Arial"/>
              <a:buChar char="•"/>
            </a:pPr>
            <a:r>
              <a:rPr lang="en-US" sz="2700" spc="264">
                <a:solidFill>
                  <a:srgbClr val="000000"/>
                </a:solidFill>
                <a:latin typeface="Roboto Bold"/>
              </a:rPr>
              <a:t>Real-Time Feedback:</a:t>
            </a:r>
            <a:r>
              <a:rPr lang="en-US" sz="2700" spc="264">
                <a:solidFill>
                  <a:srgbClr val="000000"/>
                </a:solidFill>
                <a:latin typeface="Roboto"/>
              </a:rPr>
              <a:t> The system provides real-time feedback, displaying the diagnosis result along with confidence scores.</a:t>
            </a:r>
          </a:p>
          <a:p>
            <a:pPr algn="l">
              <a:lnSpc>
                <a:spcPts val="3726"/>
              </a:lnSpc>
              <a:spcBef>
                <a:spcPct val="0"/>
              </a:spcBef>
            </a:pPr>
            <a:r>
              <a:rPr lang="en-US" sz="2700" spc="264">
                <a:solidFill>
                  <a:srgbClr val="000000"/>
                </a:solidFill>
                <a:latin typeface="Roboto Bold"/>
              </a:rPr>
              <a:t>5. Results Page</a:t>
            </a:r>
          </a:p>
          <a:p>
            <a:pPr algn="l" marL="582930" indent="-291465" lvl="1">
              <a:lnSpc>
                <a:spcPts val="3726"/>
              </a:lnSpc>
              <a:spcBef>
                <a:spcPct val="0"/>
              </a:spcBef>
              <a:buFont typeface="Arial"/>
              <a:buChar char="•"/>
            </a:pPr>
            <a:r>
              <a:rPr lang="en-US" sz="2700" spc="264">
                <a:solidFill>
                  <a:srgbClr val="000000"/>
                </a:solidFill>
                <a:latin typeface="Roboto Bold"/>
              </a:rPr>
              <a:t>Diagnosis Results: </a:t>
            </a:r>
            <a:r>
              <a:rPr lang="en-US" sz="2700" spc="264">
                <a:solidFill>
                  <a:srgbClr val="000000"/>
                </a:solidFill>
                <a:latin typeface="Roboto"/>
              </a:rPr>
              <a:t>Users receive detailed results including the detected disease, confidence level, and recommended treatments.</a:t>
            </a:r>
          </a:p>
          <a:p>
            <a:pPr algn="l" marL="582930" indent="-291465" lvl="1">
              <a:lnSpc>
                <a:spcPts val="3726"/>
              </a:lnSpc>
              <a:spcBef>
                <a:spcPct val="0"/>
              </a:spcBef>
              <a:buFont typeface="Arial"/>
              <a:buChar char="•"/>
            </a:pPr>
            <a:r>
              <a:rPr lang="en-US" sz="2700" spc="264">
                <a:solidFill>
                  <a:srgbClr val="000000"/>
                </a:solidFill>
                <a:latin typeface="Roboto Bold"/>
              </a:rPr>
              <a:t>Additional Resources:</a:t>
            </a:r>
            <a:r>
              <a:rPr lang="en-US" sz="2700" spc="264">
                <a:solidFill>
                  <a:srgbClr val="000000"/>
                </a:solidFill>
                <a:latin typeface="Roboto"/>
              </a:rPr>
              <a:t> Links to additional resources and articles related to the diagnosed disease are provided for further reading.</a:t>
            </a:r>
          </a:p>
          <a:p>
            <a:pPr algn="l">
              <a:lnSpc>
                <a:spcPts val="3726"/>
              </a:lnSpc>
              <a:spcBef>
                <a:spcPct val="0"/>
              </a:spcBef>
            </a:pPr>
            <a:r>
              <a:rPr lang="en-US" sz="2700" spc="264">
                <a:solidFill>
                  <a:srgbClr val="000000"/>
                </a:solidFill>
                <a:latin typeface="Roboto Bold"/>
              </a:rPr>
              <a:t>6. User Dashboard</a:t>
            </a:r>
          </a:p>
          <a:p>
            <a:pPr algn="l" marL="582930" indent="-291465" lvl="1">
              <a:lnSpc>
                <a:spcPts val="3726"/>
              </a:lnSpc>
              <a:spcBef>
                <a:spcPct val="0"/>
              </a:spcBef>
              <a:buFont typeface="Arial"/>
              <a:buChar char="•"/>
            </a:pPr>
            <a:r>
              <a:rPr lang="en-US" sz="2700" spc="264">
                <a:solidFill>
                  <a:srgbClr val="000000"/>
                </a:solidFill>
                <a:latin typeface="Roboto Bold"/>
              </a:rPr>
              <a:t>History and Records:</a:t>
            </a:r>
            <a:r>
              <a:rPr lang="en-US" sz="2700" spc="264">
                <a:solidFill>
                  <a:srgbClr val="000000"/>
                </a:solidFill>
                <a:latin typeface="Roboto"/>
              </a:rPr>
              <a:t> A personalized dashboard where users can view their previous uploads and diagnosis results.</a:t>
            </a:r>
          </a:p>
          <a:p>
            <a:pPr algn="l" marL="582930" indent="-291465" lvl="1">
              <a:lnSpc>
                <a:spcPts val="3726"/>
              </a:lnSpc>
              <a:spcBef>
                <a:spcPct val="0"/>
              </a:spcBef>
              <a:buFont typeface="Arial"/>
              <a:buChar char="•"/>
            </a:pPr>
            <a:r>
              <a:rPr lang="en-US" sz="2700" spc="264">
                <a:solidFill>
                  <a:srgbClr val="000000"/>
                </a:solidFill>
                <a:latin typeface="Roboto Bold"/>
              </a:rPr>
              <a:t>Profile Management:</a:t>
            </a:r>
            <a:r>
              <a:rPr lang="en-US" sz="2700" spc="264">
                <a:solidFill>
                  <a:srgbClr val="000000"/>
                </a:solidFill>
                <a:latin typeface="Roboto"/>
              </a:rPr>
              <a:t> Users can manage their profiles, update personal information, and set preferences.</a:t>
            </a:r>
          </a:p>
          <a:p>
            <a:pPr algn="l">
              <a:lnSpc>
                <a:spcPts val="3726"/>
              </a:lnSpc>
              <a:spcBef>
                <a:spcPct val="0"/>
              </a:spcBef>
            </a:pPr>
            <a:r>
              <a:rPr lang="en-US" sz="2700" spc="264">
                <a:solidFill>
                  <a:srgbClr val="000000"/>
                </a:solidFill>
                <a:latin typeface="Roboto Bold"/>
              </a:rPr>
              <a:t>7. Support and Contact Page</a:t>
            </a:r>
          </a:p>
          <a:p>
            <a:pPr algn="l" marL="582930" indent="-291465" lvl="1">
              <a:lnSpc>
                <a:spcPts val="3726"/>
              </a:lnSpc>
              <a:spcBef>
                <a:spcPct val="0"/>
              </a:spcBef>
              <a:buFont typeface="Arial"/>
              <a:buChar char="•"/>
            </a:pPr>
            <a:r>
              <a:rPr lang="en-US" sz="2700" spc="264">
                <a:solidFill>
                  <a:srgbClr val="000000"/>
                </a:solidFill>
                <a:latin typeface="Roboto Bold"/>
              </a:rPr>
              <a:t>Contact Form:</a:t>
            </a:r>
            <a:r>
              <a:rPr lang="en-US" sz="2700" spc="264">
                <a:solidFill>
                  <a:srgbClr val="000000"/>
                </a:solidFill>
                <a:latin typeface="Roboto"/>
              </a:rPr>
              <a:t> A form for users to reach out for support, ask questions, or provide feedback.</a:t>
            </a:r>
          </a:p>
          <a:p>
            <a:pPr algn="l" marL="582930" indent="-291465" lvl="1">
              <a:lnSpc>
                <a:spcPts val="3726"/>
              </a:lnSpc>
              <a:spcBef>
                <a:spcPct val="0"/>
              </a:spcBef>
              <a:buFont typeface="Arial"/>
              <a:buChar char="•"/>
            </a:pPr>
            <a:r>
              <a:rPr lang="en-US" sz="2700" spc="264">
                <a:solidFill>
                  <a:srgbClr val="000000"/>
                </a:solidFill>
                <a:latin typeface="Roboto Bold"/>
              </a:rPr>
              <a:t>FAQ Section:</a:t>
            </a:r>
            <a:r>
              <a:rPr lang="en-US" sz="2700" spc="264">
                <a:solidFill>
                  <a:srgbClr val="000000"/>
                </a:solidFill>
                <a:latin typeface="Roboto"/>
              </a:rPr>
              <a:t> Frequently asked questions and answers to help users navigate and use the application effectively.</a:t>
            </a:r>
          </a:p>
          <a:p>
            <a:pPr algn="l">
              <a:lnSpc>
                <a:spcPts val="3726"/>
              </a:lnSpc>
              <a:spcBef>
                <a:spcPct val="0"/>
              </a:spcBef>
            </a:pPr>
          </a:p>
          <a:p>
            <a:pPr algn="l">
              <a:lnSpc>
                <a:spcPts val="3726"/>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740" t="-28627" r="-23140" b="-34787"/>
            </a:stretch>
          </a:blipFill>
        </p:spPr>
      </p:sp>
      <p:sp>
        <p:nvSpPr>
          <p:cNvPr name="TextBox 3" id="3"/>
          <p:cNvSpPr txBox="true"/>
          <p:nvPr/>
        </p:nvSpPr>
        <p:spPr>
          <a:xfrm rot="0">
            <a:off x="1028700" y="1822129"/>
            <a:ext cx="16230600" cy="5612761"/>
          </a:xfrm>
          <a:prstGeom prst="rect">
            <a:avLst/>
          </a:prstGeom>
        </p:spPr>
        <p:txBody>
          <a:bodyPr anchor="t" rtlCol="false" tIns="0" lIns="0" bIns="0" rIns="0">
            <a:spAutoFit/>
          </a:bodyPr>
          <a:lstStyle/>
          <a:p>
            <a:pPr algn="l">
              <a:lnSpc>
                <a:spcPts val="4050"/>
              </a:lnSpc>
            </a:pPr>
          </a:p>
          <a:p>
            <a:pPr algn="l" marL="582930" indent="-291465" lvl="1">
              <a:lnSpc>
                <a:spcPts val="4050"/>
              </a:lnSpc>
              <a:buFont typeface="Arial"/>
              <a:buChar char="•"/>
            </a:pPr>
            <a:r>
              <a:rPr lang="en-US" sz="2700" spc="264">
                <a:solidFill>
                  <a:srgbClr val="000000"/>
                </a:solidFill>
                <a:latin typeface="Roboto Bold"/>
              </a:rPr>
              <a:t>Flask Backend:</a:t>
            </a:r>
            <a:r>
              <a:rPr lang="en-US" sz="2700" spc="264">
                <a:solidFill>
                  <a:srgbClr val="000000"/>
                </a:solidFill>
                <a:latin typeface="Roboto"/>
              </a:rPr>
              <a:t> Handles routing, image processing, and interaction with the trained CNN model.</a:t>
            </a:r>
          </a:p>
          <a:p>
            <a:pPr algn="l" marL="1165860" indent="-388620" lvl="2">
              <a:lnSpc>
                <a:spcPts val="4050"/>
              </a:lnSpc>
              <a:buFont typeface="Arial"/>
              <a:buChar char="⚬"/>
            </a:pPr>
            <a:r>
              <a:rPr lang="en-US" sz="2700" spc="264">
                <a:solidFill>
                  <a:srgbClr val="000000"/>
                </a:solidFill>
                <a:latin typeface="Roboto Bold"/>
              </a:rPr>
              <a:t>R</a:t>
            </a:r>
            <a:r>
              <a:rPr lang="en-US" sz="2700" spc="264">
                <a:solidFill>
                  <a:srgbClr val="000000"/>
                </a:solidFill>
                <a:latin typeface="Roboto Bold"/>
              </a:rPr>
              <a:t>outes:</a:t>
            </a:r>
            <a:r>
              <a:rPr lang="en-US" sz="2700" spc="264">
                <a:solidFill>
                  <a:srgbClr val="000000"/>
                </a:solidFill>
                <a:latin typeface="Roboto"/>
              </a:rPr>
              <a:t> Defined routes for handling page requests, image uploads, and result displays.</a:t>
            </a:r>
          </a:p>
          <a:p>
            <a:pPr algn="l" marL="1165860" indent="-388620" lvl="2">
              <a:lnSpc>
                <a:spcPts val="4050"/>
              </a:lnSpc>
              <a:buFont typeface="Arial"/>
              <a:buChar char="⚬"/>
            </a:pPr>
            <a:r>
              <a:rPr lang="en-US" sz="2700" spc="264">
                <a:solidFill>
                  <a:srgbClr val="000000"/>
                </a:solidFill>
                <a:latin typeface="Roboto Bold"/>
              </a:rPr>
              <a:t>Model Integration:</a:t>
            </a:r>
            <a:r>
              <a:rPr lang="en-US" sz="2700" spc="264">
                <a:solidFill>
                  <a:srgbClr val="000000"/>
                </a:solidFill>
                <a:latin typeface="Roboto"/>
              </a:rPr>
              <a:t> The CNN model is loaded and used for prediction in the backend.</a:t>
            </a:r>
          </a:p>
          <a:p>
            <a:pPr algn="l" marL="582930" indent="-291465" lvl="1">
              <a:lnSpc>
                <a:spcPts val="4050"/>
              </a:lnSpc>
              <a:buFont typeface="Arial"/>
              <a:buChar char="•"/>
            </a:pPr>
            <a:r>
              <a:rPr lang="en-US" sz="2700" spc="264">
                <a:solidFill>
                  <a:srgbClr val="000000"/>
                </a:solidFill>
                <a:latin typeface="Roboto Bold"/>
              </a:rPr>
              <a:t>HTML and CSS Frontend:</a:t>
            </a:r>
            <a:r>
              <a:rPr lang="en-US" sz="2700" spc="264">
                <a:solidFill>
                  <a:srgbClr val="000000"/>
                </a:solidFill>
                <a:latin typeface="Roboto"/>
              </a:rPr>
              <a:t> Ensures a responsive and user-friendly interface.</a:t>
            </a:r>
          </a:p>
          <a:p>
            <a:pPr algn="l" marL="1165860" indent="-388620" lvl="2">
              <a:lnSpc>
                <a:spcPts val="4050"/>
              </a:lnSpc>
              <a:buFont typeface="Arial"/>
              <a:buChar char="⚬"/>
            </a:pPr>
            <a:r>
              <a:rPr lang="en-US" sz="2700" spc="264">
                <a:solidFill>
                  <a:srgbClr val="000000"/>
                </a:solidFill>
                <a:latin typeface="Roboto Bold"/>
              </a:rPr>
              <a:t>HTML:</a:t>
            </a:r>
            <a:r>
              <a:rPr lang="en-US" sz="2700" spc="264">
                <a:solidFill>
                  <a:srgbClr val="000000"/>
                </a:solidFill>
                <a:latin typeface="Roboto"/>
              </a:rPr>
              <a:t> Structures the content and layout of the web pages.</a:t>
            </a:r>
          </a:p>
          <a:p>
            <a:pPr algn="l" marL="1165860" indent="-388620" lvl="2">
              <a:lnSpc>
                <a:spcPts val="4050"/>
              </a:lnSpc>
              <a:buFont typeface="Arial"/>
              <a:buChar char="⚬"/>
            </a:pPr>
            <a:r>
              <a:rPr lang="en-US" sz="2700" spc="264">
                <a:solidFill>
                  <a:srgbClr val="000000"/>
                </a:solidFill>
                <a:latin typeface="Roboto Bold"/>
              </a:rPr>
              <a:t>CSS:</a:t>
            </a:r>
            <a:r>
              <a:rPr lang="en-US" sz="2700" spc="264">
                <a:solidFill>
                  <a:srgbClr val="000000"/>
                </a:solidFill>
                <a:latin typeface="Roboto"/>
              </a:rPr>
              <a:t> Provides styling to enhance the visual appeal and user experience.</a:t>
            </a:r>
          </a:p>
          <a:p>
            <a:pPr algn="l">
              <a:lnSpc>
                <a:spcPts val="3726"/>
              </a:lnSpc>
              <a:spcBef>
                <a:spcPct val="0"/>
              </a:spcBef>
            </a:pPr>
          </a:p>
        </p:txBody>
      </p:sp>
      <p:sp>
        <p:nvSpPr>
          <p:cNvPr name="TextBox 4" id="4"/>
          <p:cNvSpPr txBox="true"/>
          <p:nvPr/>
        </p:nvSpPr>
        <p:spPr>
          <a:xfrm rot="0">
            <a:off x="4629028" y="552755"/>
            <a:ext cx="9029943" cy="856639"/>
          </a:xfrm>
          <a:prstGeom prst="rect">
            <a:avLst/>
          </a:prstGeom>
        </p:spPr>
        <p:txBody>
          <a:bodyPr anchor="t" rtlCol="false" tIns="0" lIns="0" bIns="0" rIns="0">
            <a:spAutoFit/>
          </a:bodyPr>
          <a:lstStyle/>
          <a:p>
            <a:pPr algn="ctr">
              <a:lnSpc>
                <a:spcPts val="6930"/>
              </a:lnSpc>
              <a:spcBef>
                <a:spcPct val="0"/>
              </a:spcBef>
            </a:pPr>
            <a:r>
              <a:rPr lang="en-US" sz="5021" spc="492">
                <a:solidFill>
                  <a:srgbClr val="000000"/>
                </a:solidFill>
                <a:latin typeface="Oswald Bold"/>
              </a:rPr>
              <a:t>TECHNICAL IMPLEMENTATION</a:t>
            </a:r>
          </a:p>
        </p:txBody>
      </p:sp>
      <p:sp>
        <p:nvSpPr>
          <p:cNvPr name="AutoShape 5" id="5"/>
          <p:cNvSpPr/>
          <p:nvPr/>
        </p:nvSpPr>
        <p:spPr>
          <a:xfrm>
            <a:off x="6109888" y="1666817"/>
            <a:ext cx="6068223" cy="0"/>
          </a:xfrm>
          <a:prstGeom prst="line">
            <a:avLst/>
          </a:prstGeom>
          <a:ln cap="flat" w="9525">
            <a:solidFill>
              <a:srgbClr val="0C0804"/>
            </a:solidFill>
            <a:prstDash val="solid"/>
            <a:headEnd type="none" len="sm" w="sm"/>
            <a:tailEnd type="none" len="sm" w="sm"/>
          </a:ln>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175032" y="2260084"/>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175032" y="4709720"/>
            <a:ext cx="873607" cy="899783"/>
          </a:xfrm>
          <a:custGeom>
            <a:avLst/>
            <a:gdLst/>
            <a:ahLst/>
            <a:cxnLst/>
            <a:rect r="r" b="b" t="t" l="l"/>
            <a:pathLst>
              <a:path h="899783" w="873607">
                <a:moveTo>
                  <a:pt x="0" y="0"/>
                </a:moveTo>
                <a:lnTo>
                  <a:pt x="873608" y="0"/>
                </a:lnTo>
                <a:lnTo>
                  <a:pt x="873608" y="899782"/>
                </a:lnTo>
                <a:lnTo>
                  <a:pt x="0" y="899782"/>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175032" y="7159355"/>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5250273" y="4153068"/>
            <a:ext cx="10437444" cy="1651097"/>
          </a:xfrm>
          <a:prstGeom prst="rect">
            <a:avLst/>
          </a:prstGeom>
        </p:spPr>
        <p:txBody>
          <a:bodyPr anchor="t" rtlCol="false" tIns="0" lIns="0" bIns="0" rIns="0">
            <a:spAutoFit/>
          </a:bodyPr>
          <a:lstStyle/>
          <a:p>
            <a:pPr algn="l">
              <a:lnSpc>
                <a:spcPts val="12658"/>
              </a:lnSpc>
            </a:pPr>
            <a:r>
              <a:rPr lang="en-US" sz="11507">
                <a:solidFill>
                  <a:srgbClr val="EA9423"/>
                </a:solidFill>
                <a:latin typeface="Bernoru"/>
              </a:rPr>
              <a:t>DATASET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740" t="-28627" r="-23140" b="-34787"/>
            </a:stretch>
          </a:blipFill>
        </p:spPr>
      </p:sp>
      <p:sp>
        <p:nvSpPr>
          <p:cNvPr name="TextBox 3" id="3"/>
          <p:cNvSpPr txBox="true"/>
          <p:nvPr/>
        </p:nvSpPr>
        <p:spPr>
          <a:xfrm rot="0">
            <a:off x="436535" y="1794756"/>
            <a:ext cx="17414930" cy="8776941"/>
          </a:xfrm>
          <a:prstGeom prst="rect">
            <a:avLst/>
          </a:prstGeom>
        </p:spPr>
        <p:txBody>
          <a:bodyPr anchor="t" rtlCol="false" tIns="0" lIns="0" bIns="0" rIns="0">
            <a:spAutoFit/>
          </a:bodyPr>
          <a:lstStyle/>
          <a:p>
            <a:pPr algn="l">
              <a:lnSpc>
                <a:spcPts val="4050"/>
              </a:lnSpc>
            </a:pPr>
            <a:r>
              <a:rPr lang="en-US" sz="2700" spc="264">
                <a:solidFill>
                  <a:srgbClr val="000000"/>
                </a:solidFill>
                <a:latin typeface="Roboto"/>
              </a:rPr>
              <a:t>The dataset consists of high-quality images of plant leaves, each labeled with the corresponding disease name or as healthy. Images are taken in varied lighting conditions and from different angles to ensure diversity.</a:t>
            </a:r>
          </a:p>
          <a:p>
            <a:pPr algn="l">
              <a:lnSpc>
                <a:spcPts val="4050"/>
              </a:lnSpc>
            </a:pPr>
            <a:r>
              <a:rPr lang="en-US" sz="2700" spc="264">
                <a:solidFill>
                  <a:srgbClr val="000000"/>
                </a:solidFill>
                <a:latin typeface="Roboto"/>
              </a:rPr>
              <a:t>The dataset used in our plant disease classification project includes images of various crops affected by multiple diseases. Here are the details:</a:t>
            </a:r>
          </a:p>
          <a:p>
            <a:pPr algn="l">
              <a:lnSpc>
                <a:spcPts val="4050"/>
              </a:lnSpc>
            </a:pPr>
            <a:r>
              <a:rPr lang="en-US" sz="2700" spc="264">
                <a:solidFill>
                  <a:srgbClr val="000000"/>
                </a:solidFill>
                <a:latin typeface="Roboto Bold"/>
              </a:rPr>
              <a:t>Crops and Their Diseases</a:t>
            </a:r>
          </a:p>
          <a:p>
            <a:pPr algn="l" marL="1165860" indent="-388620" lvl="2">
              <a:lnSpc>
                <a:spcPts val="4050"/>
              </a:lnSpc>
              <a:buFont typeface="Arial"/>
              <a:buChar char="⚬"/>
            </a:pPr>
            <a:r>
              <a:rPr lang="en-US" sz="2700" spc="264">
                <a:solidFill>
                  <a:srgbClr val="000000"/>
                </a:solidFill>
                <a:latin typeface="Roboto Bold"/>
              </a:rPr>
              <a:t>Tomatoes - </a:t>
            </a:r>
            <a:r>
              <a:rPr lang="en-US" sz="2700" spc="264">
                <a:solidFill>
                  <a:srgbClr val="000000"/>
                </a:solidFill>
                <a:latin typeface="Roboto"/>
              </a:rPr>
              <a:t>Yellow Leaf Curl Virus, Target Spot, Spider Mites, Septoria Leaf Spot, Mosaic Virus, Leaf Mold, Late Blight, Early Blight, Bacterial Spot</a:t>
            </a:r>
          </a:p>
          <a:p>
            <a:pPr algn="l" marL="1165860" indent="-388620" lvl="2">
              <a:lnSpc>
                <a:spcPts val="4050"/>
              </a:lnSpc>
              <a:buFont typeface="Arial"/>
              <a:buChar char="⚬"/>
            </a:pPr>
            <a:r>
              <a:rPr lang="en-US" sz="2700" spc="264">
                <a:solidFill>
                  <a:srgbClr val="000000"/>
                </a:solidFill>
                <a:latin typeface="Roboto Bold"/>
              </a:rPr>
              <a:t>Roses - </a:t>
            </a:r>
            <a:r>
              <a:rPr lang="en-US" sz="2700" spc="264">
                <a:solidFill>
                  <a:srgbClr val="000000"/>
                </a:solidFill>
                <a:latin typeface="Roboto"/>
              </a:rPr>
              <a:t>Sawfly Sting, Rust</a:t>
            </a:r>
          </a:p>
          <a:p>
            <a:pPr algn="l" marL="1165860" indent="-388620" lvl="2">
              <a:lnSpc>
                <a:spcPts val="4050"/>
              </a:lnSpc>
              <a:buFont typeface="Arial"/>
              <a:buChar char="⚬"/>
            </a:pPr>
            <a:r>
              <a:rPr lang="en-US" sz="2700" spc="264">
                <a:solidFill>
                  <a:srgbClr val="000000"/>
                </a:solidFill>
                <a:latin typeface="Roboto Bold"/>
              </a:rPr>
              <a:t>Rice - </a:t>
            </a:r>
            <a:r>
              <a:rPr lang="en-US" sz="2700" spc="264">
                <a:solidFill>
                  <a:srgbClr val="000000"/>
                </a:solidFill>
                <a:latin typeface="Roboto"/>
              </a:rPr>
              <a:t>Leaf Blast, Brown Spot, Hispa</a:t>
            </a:r>
          </a:p>
          <a:p>
            <a:pPr algn="l" marL="1165860" indent="-388620" lvl="2">
              <a:lnSpc>
                <a:spcPts val="4050"/>
              </a:lnSpc>
              <a:buFont typeface="Arial"/>
              <a:buChar char="⚬"/>
            </a:pPr>
            <a:r>
              <a:rPr lang="en-US" sz="2700" spc="264">
                <a:solidFill>
                  <a:srgbClr val="000000"/>
                </a:solidFill>
                <a:latin typeface="Roboto Bold"/>
              </a:rPr>
              <a:t>Potatoes - </a:t>
            </a:r>
            <a:r>
              <a:rPr lang="en-US" sz="2700" spc="264">
                <a:solidFill>
                  <a:srgbClr val="000000"/>
                </a:solidFill>
                <a:latin typeface="Roboto"/>
              </a:rPr>
              <a:t>Late Blight, Early Blight</a:t>
            </a:r>
          </a:p>
          <a:p>
            <a:pPr algn="l" marL="1165860" indent="-388620" lvl="2">
              <a:lnSpc>
                <a:spcPts val="4050"/>
              </a:lnSpc>
              <a:buFont typeface="Arial"/>
              <a:buChar char="⚬"/>
            </a:pPr>
            <a:r>
              <a:rPr lang="en-US" sz="2700" spc="264">
                <a:solidFill>
                  <a:srgbClr val="000000"/>
                </a:solidFill>
                <a:latin typeface="Roboto Bold"/>
              </a:rPr>
              <a:t>Mangos - </a:t>
            </a:r>
            <a:r>
              <a:rPr lang="en-US" sz="2700" spc="264">
                <a:solidFill>
                  <a:srgbClr val="000000"/>
                </a:solidFill>
                <a:latin typeface="Roboto"/>
              </a:rPr>
              <a:t>Rust Leaf Disease, Anthracnose Fungal</a:t>
            </a:r>
          </a:p>
          <a:p>
            <a:pPr algn="l" marL="1165860" indent="-388620" lvl="2">
              <a:lnSpc>
                <a:spcPts val="4050"/>
              </a:lnSpc>
              <a:buFont typeface="Arial"/>
              <a:buChar char="⚬"/>
            </a:pPr>
            <a:r>
              <a:rPr lang="en-US" sz="2700" spc="264">
                <a:solidFill>
                  <a:srgbClr val="000000"/>
                </a:solidFill>
                <a:latin typeface="Roboto Bold"/>
              </a:rPr>
              <a:t>Grapes - </a:t>
            </a:r>
            <a:r>
              <a:rPr lang="en-US" sz="2700" spc="264">
                <a:solidFill>
                  <a:srgbClr val="000000"/>
                </a:solidFill>
                <a:latin typeface="Roboto"/>
              </a:rPr>
              <a:t>Leaf Blight, Esca, Black Rot</a:t>
            </a:r>
          </a:p>
          <a:p>
            <a:pPr algn="l" marL="1165860" indent="-388620" lvl="2">
              <a:lnSpc>
                <a:spcPts val="4050"/>
              </a:lnSpc>
              <a:buFont typeface="Arial"/>
              <a:buChar char="⚬"/>
            </a:pPr>
            <a:r>
              <a:rPr lang="en-US" sz="2700" spc="264">
                <a:solidFill>
                  <a:srgbClr val="000000"/>
                </a:solidFill>
                <a:latin typeface="Roboto Bold"/>
              </a:rPr>
              <a:t>Corn - </a:t>
            </a:r>
            <a:r>
              <a:rPr lang="en-US" sz="2700" spc="264">
                <a:solidFill>
                  <a:srgbClr val="000000"/>
                </a:solidFill>
                <a:latin typeface="Roboto"/>
              </a:rPr>
              <a:t>Northern Leaf Blight, Common Rust, Cercospora Leaf Spot</a:t>
            </a:r>
          </a:p>
          <a:p>
            <a:pPr algn="l" marL="1165860" indent="-388620" lvl="2">
              <a:lnSpc>
                <a:spcPts val="4050"/>
              </a:lnSpc>
              <a:buFont typeface="Arial"/>
              <a:buChar char="⚬"/>
            </a:pPr>
            <a:r>
              <a:rPr lang="en-US" sz="2700" spc="264">
                <a:solidFill>
                  <a:srgbClr val="000000"/>
                </a:solidFill>
                <a:latin typeface="Roboto Bold"/>
              </a:rPr>
              <a:t>Cassava - </a:t>
            </a:r>
            <a:r>
              <a:rPr lang="en-US" sz="2700" spc="264">
                <a:solidFill>
                  <a:srgbClr val="000000"/>
                </a:solidFill>
                <a:latin typeface="Roboto"/>
              </a:rPr>
              <a:t>Mosaic Disease, Green Mottle, Brown Streak, Bacterial Blight</a:t>
            </a:r>
          </a:p>
          <a:p>
            <a:pPr algn="l" marL="1165860" indent="-388620" lvl="2">
              <a:lnSpc>
                <a:spcPts val="4050"/>
              </a:lnSpc>
              <a:buFont typeface="Arial"/>
              <a:buChar char="⚬"/>
            </a:pPr>
            <a:r>
              <a:rPr lang="en-US" sz="2700" spc="264">
                <a:solidFill>
                  <a:srgbClr val="000000"/>
                </a:solidFill>
                <a:latin typeface="Roboto Bold"/>
              </a:rPr>
              <a:t>Bell Pepper - </a:t>
            </a:r>
            <a:r>
              <a:rPr lang="en-US" sz="2700" spc="264">
                <a:solidFill>
                  <a:srgbClr val="000000"/>
                </a:solidFill>
                <a:latin typeface="Roboto"/>
              </a:rPr>
              <a:t>Bacterial Spot</a:t>
            </a:r>
          </a:p>
          <a:p>
            <a:pPr algn="l">
              <a:lnSpc>
                <a:spcPts val="4500"/>
              </a:lnSpc>
            </a:pPr>
          </a:p>
        </p:txBody>
      </p:sp>
      <p:sp>
        <p:nvSpPr>
          <p:cNvPr name="TextBox 4" id="4"/>
          <p:cNvSpPr txBox="true"/>
          <p:nvPr/>
        </p:nvSpPr>
        <p:spPr>
          <a:xfrm rot="0">
            <a:off x="0" y="381937"/>
            <a:ext cx="18288000" cy="856639"/>
          </a:xfrm>
          <a:prstGeom prst="rect">
            <a:avLst/>
          </a:prstGeom>
        </p:spPr>
        <p:txBody>
          <a:bodyPr anchor="t" rtlCol="false" tIns="0" lIns="0" bIns="0" rIns="0">
            <a:spAutoFit/>
          </a:bodyPr>
          <a:lstStyle/>
          <a:p>
            <a:pPr algn="ctr">
              <a:lnSpc>
                <a:spcPts val="6930"/>
              </a:lnSpc>
              <a:spcBef>
                <a:spcPct val="0"/>
              </a:spcBef>
            </a:pPr>
            <a:r>
              <a:rPr lang="en-US" sz="5021" spc="492">
                <a:solidFill>
                  <a:srgbClr val="000000"/>
                </a:solidFill>
                <a:latin typeface="Oswald Bold"/>
              </a:rPr>
              <a:t>ABOUT THE DATASET</a:t>
            </a:r>
          </a:p>
        </p:txBody>
      </p:sp>
      <p:sp>
        <p:nvSpPr>
          <p:cNvPr name="AutoShape 5" id="5"/>
          <p:cNvSpPr/>
          <p:nvPr/>
        </p:nvSpPr>
        <p:spPr>
          <a:xfrm>
            <a:off x="6109888" y="1471097"/>
            <a:ext cx="6068223" cy="0"/>
          </a:xfrm>
          <a:prstGeom prst="line">
            <a:avLst/>
          </a:prstGeom>
          <a:ln cap="flat" w="9525">
            <a:solidFill>
              <a:srgbClr val="0C0804"/>
            </a:solidFill>
            <a:prstDash val="solid"/>
            <a:headEnd type="none" len="sm" w="sm"/>
            <a:tailEnd type="none" len="sm" w="sm"/>
          </a:ln>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175032" y="2260084"/>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175032" y="4709720"/>
            <a:ext cx="873607" cy="899783"/>
          </a:xfrm>
          <a:custGeom>
            <a:avLst/>
            <a:gdLst/>
            <a:ahLst/>
            <a:cxnLst/>
            <a:rect r="r" b="b" t="t" l="l"/>
            <a:pathLst>
              <a:path h="899783" w="873607">
                <a:moveTo>
                  <a:pt x="0" y="0"/>
                </a:moveTo>
                <a:lnTo>
                  <a:pt x="873608" y="0"/>
                </a:lnTo>
                <a:lnTo>
                  <a:pt x="873608" y="899782"/>
                </a:lnTo>
                <a:lnTo>
                  <a:pt x="0" y="899782"/>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175032" y="7159355"/>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6572535" y="3958406"/>
            <a:ext cx="10437444" cy="1651097"/>
          </a:xfrm>
          <a:prstGeom prst="rect">
            <a:avLst/>
          </a:prstGeom>
        </p:spPr>
        <p:txBody>
          <a:bodyPr anchor="t" rtlCol="false" tIns="0" lIns="0" bIns="0" rIns="0">
            <a:spAutoFit/>
          </a:bodyPr>
          <a:lstStyle/>
          <a:p>
            <a:pPr algn="l">
              <a:lnSpc>
                <a:spcPts val="12658"/>
              </a:lnSpc>
            </a:pPr>
            <a:r>
              <a:rPr lang="en-US" sz="11507">
                <a:solidFill>
                  <a:srgbClr val="EA9423"/>
                </a:solidFill>
                <a:latin typeface="Bernoru"/>
              </a:rPr>
              <a:t>MODEL</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740" t="-28627" r="-23140" b="-34787"/>
            </a:stretch>
          </a:blipFill>
        </p:spPr>
      </p:sp>
      <p:sp>
        <p:nvSpPr>
          <p:cNvPr name="TextBox 3" id="3"/>
          <p:cNvSpPr txBox="true"/>
          <p:nvPr/>
        </p:nvSpPr>
        <p:spPr>
          <a:xfrm rot="0">
            <a:off x="1791324" y="1867465"/>
            <a:ext cx="15262989" cy="7929058"/>
          </a:xfrm>
          <a:prstGeom prst="rect">
            <a:avLst/>
          </a:prstGeom>
        </p:spPr>
        <p:txBody>
          <a:bodyPr anchor="t" rtlCol="false" tIns="0" lIns="0" bIns="0" rIns="0">
            <a:spAutoFit/>
          </a:bodyPr>
          <a:lstStyle/>
          <a:p>
            <a:pPr algn="l">
              <a:lnSpc>
                <a:spcPts val="3684"/>
              </a:lnSpc>
            </a:pPr>
            <a:r>
              <a:rPr lang="en-US" sz="2670" spc="261">
                <a:solidFill>
                  <a:srgbClr val="000000"/>
                </a:solidFill>
                <a:latin typeface="Roboto Bold"/>
              </a:rPr>
              <a:t>A sequential model was used, consisting of multiple layers:</a:t>
            </a:r>
          </a:p>
          <a:p>
            <a:pPr algn="l" marL="576459" indent="-288230" lvl="1">
              <a:lnSpc>
                <a:spcPts val="3684"/>
              </a:lnSpc>
              <a:buFont typeface="Arial"/>
              <a:buChar char="•"/>
            </a:pPr>
            <a:r>
              <a:rPr lang="en-US" sz="2670" spc="261">
                <a:solidFill>
                  <a:srgbClr val="000000"/>
                </a:solidFill>
                <a:latin typeface="Roboto Bold"/>
              </a:rPr>
              <a:t>Convolutional Layers: </a:t>
            </a:r>
            <a:r>
              <a:rPr lang="en-US" sz="2670" spc="261">
                <a:solidFill>
                  <a:srgbClr val="000000"/>
                </a:solidFill>
                <a:latin typeface="Roboto"/>
              </a:rPr>
              <a:t>To extract features from the input images using filters/kernels.</a:t>
            </a:r>
          </a:p>
          <a:p>
            <a:pPr algn="l" marL="576459" indent="-288230" lvl="1">
              <a:lnSpc>
                <a:spcPts val="3684"/>
              </a:lnSpc>
              <a:buFont typeface="Arial"/>
              <a:buChar char="•"/>
            </a:pPr>
            <a:r>
              <a:rPr lang="en-US" sz="2670" spc="261">
                <a:solidFill>
                  <a:srgbClr val="000000"/>
                </a:solidFill>
                <a:latin typeface="Roboto Bold"/>
              </a:rPr>
              <a:t>Pooling Layers: </a:t>
            </a:r>
            <a:r>
              <a:rPr lang="en-US" sz="2670" spc="261">
                <a:solidFill>
                  <a:srgbClr val="000000"/>
                </a:solidFill>
                <a:latin typeface="Roboto"/>
              </a:rPr>
              <a:t>To reduce the spatial dimensions of the feature maps, typically using MaxPooling.</a:t>
            </a:r>
          </a:p>
          <a:p>
            <a:pPr algn="l" marL="576459" indent="-288230" lvl="1">
              <a:lnSpc>
                <a:spcPts val="3684"/>
              </a:lnSpc>
              <a:buFont typeface="Arial"/>
              <a:buChar char="•"/>
            </a:pPr>
            <a:r>
              <a:rPr lang="en-US" sz="2670" spc="261">
                <a:solidFill>
                  <a:srgbClr val="000000"/>
                </a:solidFill>
                <a:latin typeface="Roboto Bold"/>
              </a:rPr>
              <a:t>Fully Connected Layers: </a:t>
            </a:r>
            <a:r>
              <a:rPr lang="en-US" sz="2670" spc="261">
                <a:solidFill>
                  <a:srgbClr val="000000"/>
                </a:solidFill>
                <a:latin typeface="Roboto"/>
              </a:rPr>
              <a:t>To perform classification based on the extracted features.</a:t>
            </a:r>
          </a:p>
          <a:p>
            <a:pPr algn="l" marL="576459" indent="-288230" lvl="1">
              <a:lnSpc>
                <a:spcPts val="3684"/>
              </a:lnSpc>
              <a:spcBef>
                <a:spcPct val="0"/>
              </a:spcBef>
              <a:buFont typeface="Arial"/>
              <a:buChar char="•"/>
            </a:pPr>
            <a:r>
              <a:rPr lang="en-US" sz="2670" spc="261">
                <a:solidFill>
                  <a:srgbClr val="000000"/>
                </a:solidFill>
                <a:latin typeface="Roboto Bold"/>
              </a:rPr>
              <a:t>Activation Functions: </a:t>
            </a:r>
            <a:r>
              <a:rPr lang="en-US" sz="2670" spc="261">
                <a:solidFill>
                  <a:srgbClr val="000000"/>
                </a:solidFill>
                <a:latin typeface="Roboto"/>
              </a:rPr>
              <a:t>ReLU activation functi</a:t>
            </a:r>
            <a:r>
              <a:rPr lang="en-US" sz="2670" spc="261">
                <a:solidFill>
                  <a:srgbClr val="000000"/>
                </a:solidFill>
                <a:latin typeface="Roboto"/>
              </a:rPr>
              <a:t>ons used for hidden layers and softmax for the output layer.</a:t>
            </a:r>
          </a:p>
          <a:p>
            <a:pPr algn="l">
              <a:lnSpc>
                <a:spcPts val="3684"/>
              </a:lnSpc>
              <a:spcBef>
                <a:spcPct val="0"/>
              </a:spcBef>
            </a:pPr>
          </a:p>
          <a:p>
            <a:pPr algn="l">
              <a:lnSpc>
                <a:spcPts val="3684"/>
              </a:lnSpc>
              <a:spcBef>
                <a:spcPct val="0"/>
              </a:spcBef>
            </a:pPr>
            <a:r>
              <a:rPr lang="en-US" sz="2670" spc="261">
                <a:solidFill>
                  <a:srgbClr val="000000"/>
                </a:solidFill>
                <a:latin typeface="Roboto Bold"/>
              </a:rPr>
              <a:t>Compilation: </a:t>
            </a:r>
            <a:r>
              <a:rPr lang="en-US" sz="2670" spc="261">
                <a:solidFill>
                  <a:srgbClr val="000000"/>
                </a:solidFill>
                <a:latin typeface="Roboto"/>
              </a:rPr>
              <a:t>The model was compiled using an appropriate loss function (e.g., categorical cross-entropy) and optimizer (e.g., Adam).</a:t>
            </a:r>
          </a:p>
          <a:p>
            <a:pPr algn="l">
              <a:lnSpc>
                <a:spcPts val="3684"/>
              </a:lnSpc>
              <a:spcBef>
                <a:spcPct val="0"/>
              </a:spcBef>
            </a:pPr>
          </a:p>
          <a:p>
            <a:pPr algn="l">
              <a:lnSpc>
                <a:spcPts val="3684"/>
              </a:lnSpc>
              <a:spcBef>
                <a:spcPct val="0"/>
              </a:spcBef>
            </a:pPr>
            <a:r>
              <a:rPr lang="en-US" sz="2670" spc="261">
                <a:solidFill>
                  <a:srgbClr val="000000"/>
                </a:solidFill>
                <a:latin typeface="Roboto Bold"/>
              </a:rPr>
              <a:t>Training: </a:t>
            </a:r>
            <a:r>
              <a:rPr lang="en-US" sz="2670" spc="261">
                <a:solidFill>
                  <a:srgbClr val="000000"/>
                </a:solidFill>
                <a:latin typeface="Roboto"/>
              </a:rPr>
              <a:t>The model was trained on the training set, and its performance was validated on the validation set. Early stopping and model checkpointing could have been used to prevent overfitting.</a:t>
            </a:r>
          </a:p>
          <a:p>
            <a:pPr algn="l">
              <a:lnSpc>
                <a:spcPts val="3684"/>
              </a:lnSpc>
              <a:spcBef>
                <a:spcPct val="0"/>
              </a:spcBef>
            </a:pPr>
          </a:p>
        </p:txBody>
      </p:sp>
      <p:sp>
        <p:nvSpPr>
          <p:cNvPr name="TextBox 4" id="4"/>
          <p:cNvSpPr txBox="true"/>
          <p:nvPr/>
        </p:nvSpPr>
        <p:spPr>
          <a:xfrm rot="0">
            <a:off x="6226668" y="557518"/>
            <a:ext cx="6392303" cy="856639"/>
          </a:xfrm>
          <a:prstGeom prst="rect">
            <a:avLst/>
          </a:prstGeom>
        </p:spPr>
        <p:txBody>
          <a:bodyPr anchor="t" rtlCol="false" tIns="0" lIns="0" bIns="0" rIns="0">
            <a:spAutoFit/>
          </a:bodyPr>
          <a:lstStyle/>
          <a:p>
            <a:pPr algn="ctr">
              <a:lnSpc>
                <a:spcPts val="6930"/>
              </a:lnSpc>
              <a:spcBef>
                <a:spcPct val="0"/>
              </a:spcBef>
            </a:pPr>
            <a:r>
              <a:rPr lang="en-US" sz="5021" spc="492">
                <a:solidFill>
                  <a:srgbClr val="000000"/>
                </a:solidFill>
                <a:latin typeface="Oswald Bold"/>
              </a:rPr>
              <a:t>CNN ARCHITECTURE </a:t>
            </a:r>
          </a:p>
        </p:txBody>
      </p:sp>
      <p:sp>
        <p:nvSpPr>
          <p:cNvPr name="AutoShape 5" id="5"/>
          <p:cNvSpPr/>
          <p:nvPr/>
        </p:nvSpPr>
        <p:spPr>
          <a:xfrm>
            <a:off x="6388707" y="1414157"/>
            <a:ext cx="6068223" cy="0"/>
          </a:xfrm>
          <a:prstGeom prst="line">
            <a:avLst/>
          </a:prstGeom>
          <a:ln cap="flat" w="9525">
            <a:solidFill>
              <a:srgbClr val="0C0804"/>
            </a:solidFill>
            <a:prstDash val="solid"/>
            <a:headEnd type="none" len="sm" w="sm"/>
            <a:tailEnd type="none" len="sm" w="sm"/>
          </a:ln>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175032" y="2260084"/>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175032" y="4709720"/>
            <a:ext cx="873607" cy="899783"/>
          </a:xfrm>
          <a:custGeom>
            <a:avLst/>
            <a:gdLst/>
            <a:ahLst/>
            <a:cxnLst/>
            <a:rect r="r" b="b" t="t" l="l"/>
            <a:pathLst>
              <a:path h="899783" w="873607">
                <a:moveTo>
                  <a:pt x="0" y="0"/>
                </a:moveTo>
                <a:lnTo>
                  <a:pt x="873608" y="0"/>
                </a:lnTo>
                <a:lnTo>
                  <a:pt x="873608" y="899782"/>
                </a:lnTo>
                <a:lnTo>
                  <a:pt x="0" y="899782"/>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175032" y="7159355"/>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2065191" y="3931796"/>
            <a:ext cx="14954314" cy="1651097"/>
          </a:xfrm>
          <a:prstGeom prst="rect">
            <a:avLst/>
          </a:prstGeom>
        </p:spPr>
        <p:txBody>
          <a:bodyPr anchor="t" rtlCol="false" tIns="0" lIns="0" bIns="0" rIns="0">
            <a:spAutoFit/>
          </a:bodyPr>
          <a:lstStyle/>
          <a:p>
            <a:pPr algn="l">
              <a:lnSpc>
                <a:spcPts val="12658"/>
              </a:lnSpc>
            </a:pPr>
            <a:r>
              <a:rPr lang="en-US" sz="11507">
                <a:solidFill>
                  <a:srgbClr val="EA9423"/>
                </a:solidFill>
                <a:latin typeface="Bernoru"/>
              </a:rPr>
              <a:t>DATA COLLECTION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740" t="-28627" r="-23140" b="-34787"/>
            </a:stretch>
          </a:blipFill>
        </p:spPr>
      </p:sp>
      <p:sp>
        <p:nvSpPr>
          <p:cNvPr name="TextBox 3" id="3"/>
          <p:cNvSpPr txBox="true"/>
          <p:nvPr/>
        </p:nvSpPr>
        <p:spPr>
          <a:xfrm rot="0">
            <a:off x="514350" y="2502018"/>
            <a:ext cx="17259300" cy="4647679"/>
          </a:xfrm>
          <a:prstGeom prst="rect">
            <a:avLst/>
          </a:prstGeom>
        </p:spPr>
        <p:txBody>
          <a:bodyPr anchor="t" rtlCol="false" tIns="0" lIns="0" bIns="0" rIns="0">
            <a:spAutoFit/>
          </a:bodyPr>
          <a:lstStyle/>
          <a:p>
            <a:pPr algn="l">
              <a:lnSpc>
                <a:spcPts val="4605"/>
              </a:lnSpc>
            </a:pPr>
          </a:p>
          <a:p>
            <a:pPr algn="l" marL="720500" indent="-360250" lvl="1">
              <a:lnSpc>
                <a:spcPts val="4605"/>
              </a:lnSpc>
              <a:spcBef>
                <a:spcPct val="0"/>
              </a:spcBef>
              <a:buFont typeface="Arial"/>
              <a:buChar char="•"/>
            </a:pPr>
            <a:r>
              <a:rPr lang="en-US" sz="3337" spc="327">
                <a:solidFill>
                  <a:srgbClr val="000000"/>
                </a:solidFill>
                <a:latin typeface="Roboto Bold"/>
              </a:rPr>
              <a:t>Collection Method:</a:t>
            </a:r>
            <a:r>
              <a:rPr lang="en-US" sz="3337" spc="327">
                <a:solidFill>
                  <a:srgbClr val="000000"/>
                </a:solidFill>
                <a:latin typeface="Roboto"/>
              </a:rPr>
              <a:t> Data was collected thr</a:t>
            </a:r>
            <a:r>
              <a:rPr lang="en-US" sz="3337" spc="327">
                <a:solidFill>
                  <a:srgbClr val="000000"/>
                </a:solidFill>
                <a:latin typeface="Roboto"/>
              </a:rPr>
              <a:t>ough publicly available datasets or by manually capturing images of plant leaves using a camera.</a:t>
            </a:r>
          </a:p>
          <a:p>
            <a:pPr algn="l" marL="720500" indent="-360250" lvl="1">
              <a:lnSpc>
                <a:spcPts val="4605"/>
              </a:lnSpc>
              <a:spcBef>
                <a:spcPct val="0"/>
              </a:spcBef>
              <a:buFont typeface="Arial"/>
              <a:buChar char="•"/>
            </a:pPr>
            <a:r>
              <a:rPr lang="en-US" sz="3337" spc="327">
                <a:solidFill>
                  <a:srgbClr val="000000"/>
                </a:solidFill>
                <a:latin typeface="Roboto Bold"/>
              </a:rPr>
              <a:t>Data Augmentation:</a:t>
            </a:r>
            <a:r>
              <a:rPr lang="en-US" sz="3337" spc="327">
                <a:solidFill>
                  <a:srgbClr val="000000"/>
                </a:solidFill>
                <a:latin typeface="Roboto"/>
              </a:rPr>
              <a:t> To enhance the dataset, various data augmentation techniques like rotation, flipping, zooming, and shifting could have been applied to artificially increase the number of training samples.</a:t>
            </a:r>
          </a:p>
          <a:p>
            <a:pPr algn="l">
              <a:lnSpc>
                <a:spcPts val="4605"/>
              </a:lnSpc>
              <a:spcBef>
                <a:spcPct val="0"/>
              </a:spcBef>
            </a:pPr>
          </a:p>
        </p:txBody>
      </p:sp>
      <p:sp>
        <p:nvSpPr>
          <p:cNvPr name="TextBox 4" id="4"/>
          <p:cNvSpPr txBox="true"/>
          <p:nvPr/>
        </p:nvSpPr>
        <p:spPr>
          <a:xfrm rot="0">
            <a:off x="1848671" y="933450"/>
            <a:ext cx="14590658" cy="856639"/>
          </a:xfrm>
          <a:prstGeom prst="rect">
            <a:avLst/>
          </a:prstGeom>
        </p:spPr>
        <p:txBody>
          <a:bodyPr anchor="t" rtlCol="false" tIns="0" lIns="0" bIns="0" rIns="0">
            <a:spAutoFit/>
          </a:bodyPr>
          <a:lstStyle/>
          <a:p>
            <a:pPr algn="ctr">
              <a:lnSpc>
                <a:spcPts val="6930"/>
              </a:lnSpc>
              <a:spcBef>
                <a:spcPct val="0"/>
              </a:spcBef>
            </a:pPr>
            <a:r>
              <a:rPr lang="en-US" sz="5021" spc="492">
                <a:solidFill>
                  <a:srgbClr val="000000"/>
                </a:solidFill>
                <a:latin typeface="Oswald Bold"/>
              </a:rPr>
              <a:t>DATA COLLECTION</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175032" y="2260084"/>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175032" y="4709720"/>
            <a:ext cx="873607" cy="899783"/>
          </a:xfrm>
          <a:custGeom>
            <a:avLst/>
            <a:gdLst/>
            <a:ahLst/>
            <a:cxnLst/>
            <a:rect r="r" b="b" t="t" l="l"/>
            <a:pathLst>
              <a:path h="899783" w="873607">
                <a:moveTo>
                  <a:pt x="0" y="0"/>
                </a:moveTo>
                <a:lnTo>
                  <a:pt x="873608" y="0"/>
                </a:lnTo>
                <a:lnTo>
                  <a:pt x="873608" y="899782"/>
                </a:lnTo>
                <a:lnTo>
                  <a:pt x="0" y="899782"/>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175032" y="7159355"/>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2539449" y="4207617"/>
            <a:ext cx="14221209" cy="1651097"/>
          </a:xfrm>
          <a:prstGeom prst="rect">
            <a:avLst/>
          </a:prstGeom>
        </p:spPr>
        <p:txBody>
          <a:bodyPr anchor="t" rtlCol="false" tIns="0" lIns="0" bIns="0" rIns="0">
            <a:spAutoFit/>
          </a:bodyPr>
          <a:lstStyle/>
          <a:p>
            <a:pPr algn="l">
              <a:lnSpc>
                <a:spcPts val="12658"/>
              </a:lnSpc>
            </a:pPr>
            <a:r>
              <a:rPr lang="en-US" sz="11507">
                <a:solidFill>
                  <a:srgbClr val="EA9423"/>
                </a:solidFill>
                <a:latin typeface="Bernoru"/>
              </a:rPr>
              <a:t>PREPROCESSING</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740" t="-28627" r="-23140" b="-34787"/>
            </a:stretch>
          </a:blipFill>
        </p:spPr>
      </p:sp>
      <p:sp>
        <p:nvSpPr>
          <p:cNvPr name="TextBox 3" id="3"/>
          <p:cNvSpPr txBox="true"/>
          <p:nvPr/>
        </p:nvSpPr>
        <p:spPr>
          <a:xfrm rot="0">
            <a:off x="5633145" y="552755"/>
            <a:ext cx="7021711" cy="856639"/>
          </a:xfrm>
          <a:prstGeom prst="rect">
            <a:avLst/>
          </a:prstGeom>
        </p:spPr>
        <p:txBody>
          <a:bodyPr anchor="t" rtlCol="false" tIns="0" lIns="0" bIns="0" rIns="0">
            <a:spAutoFit/>
          </a:bodyPr>
          <a:lstStyle/>
          <a:p>
            <a:pPr algn="ctr">
              <a:lnSpc>
                <a:spcPts val="6930"/>
              </a:lnSpc>
              <a:spcBef>
                <a:spcPct val="0"/>
              </a:spcBef>
            </a:pPr>
            <a:r>
              <a:rPr lang="en-US" sz="5021" spc="492">
                <a:solidFill>
                  <a:srgbClr val="000000"/>
                </a:solidFill>
                <a:latin typeface="Oswald Bold"/>
              </a:rPr>
              <a:t>DATA PREPROCESSING</a:t>
            </a:r>
          </a:p>
        </p:txBody>
      </p:sp>
      <p:sp>
        <p:nvSpPr>
          <p:cNvPr name="TextBox 4" id="4"/>
          <p:cNvSpPr txBox="true"/>
          <p:nvPr/>
        </p:nvSpPr>
        <p:spPr>
          <a:xfrm rot="0">
            <a:off x="1028700" y="2524125"/>
            <a:ext cx="16230600" cy="5133975"/>
          </a:xfrm>
          <a:prstGeom prst="rect">
            <a:avLst/>
          </a:prstGeom>
        </p:spPr>
        <p:txBody>
          <a:bodyPr anchor="t" rtlCol="false" tIns="0" lIns="0" bIns="0" rIns="0">
            <a:spAutoFit/>
          </a:bodyPr>
          <a:lstStyle/>
          <a:p>
            <a:pPr algn="l" marL="647700" indent="-323850" lvl="1">
              <a:lnSpc>
                <a:spcPts val="4500"/>
              </a:lnSpc>
              <a:buFont typeface="Arial"/>
              <a:buChar char="•"/>
            </a:pPr>
            <a:r>
              <a:rPr lang="en-US" sz="3000" spc="294">
                <a:solidFill>
                  <a:srgbClr val="000000"/>
                </a:solidFill>
                <a:latin typeface="Roboto Bold"/>
              </a:rPr>
              <a:t>Resizing: </a:t>
            </a:r>
            <a:r>
              <a:rPr lang="en-US" sz="3000" spc="294">
                <a:solidFill>
                  <a:srgbClr val="000000"/>
                </a:solidFill>
                <a:latin typeface="Roboto"/>
              </a:rPr>
              <a:t>Images resized t</a:t>
            </a:r>
            <a:r>
              <a:rPr lang="en-US" sz="3000" spc="294">
                <a:solidFill>
                  <a:srgbClr val="000000"/>
                </a:solidFill>
                <a:latin typeface="Roboto"/>
              </a:rPr>
              <a:t>o a uniform size (e.g., 128x128 or 256x256 pixels) to ensure consistency and reduce computational load.</a:t>
            </a:r>
          </a:p>
          <a:p>
            <a:pPr algn="l" marL="647700" indent="-323850" lvl="1">
              <a:lnSpc>
                <a:spcPts val="4500"/>
              </a:lnSpc>
              <a:buFont typeface="Arial"/>
              <a:buChar char="•"/>
            </a:pPr>
            <a:r>
              <a:rPr lang="en-US" sz="3000" spc="294">
                <a:solidFill>
                  <a:srgbClr val="000000"/>
                </a:solidFill>
                <a:latin typeface="Roboto Bold"/>
              </a:rPr>
              <a:t>Normalization:</a:t>
            </a:r>
            <a:r>
              <a:rPr lang="en-US" sz="3000" spc="294">
                <a:solidFill>
                  <a:srgbClr val="000000"/>
                </a:solidFill>
                <a:latin typeface="Roboto"/>
              </a:rPr>
              <a:t> Pixel values normalized to a range of 0-1 by dividing by 255.0 to standardize the input.</a:t>
            </a:r>
          </a:p>
          <a:p>
            <a:pPr algn="l" marL="647700" indent="-323850" lvl="1">
              <a:lnSpc>
                <a:spcPts val="4500"/>
              </a:lnSpc>
              <a:buFont typeface="Arial"/>
              <a:buChar char="•"/>
            </a:pPr>
            <a:r>
              <a:rPr lang="en-US" sz="3000" spc="294">
                <a:solidFill>
                  <a:srgbClr val="000000"/>
                </a:solidFill>
                <a:latin typeface="Roboto Bold"/>
              </a:rPr>
              <a:t>Splitting: </a:t>
            </a:r>
            <a:r>
              <a:rPr lang="en-US" sz="3000" spc="294">
                <a:solidFill>
                  <a:srgbClr val="000000"/>
                </a:solidFill>
                <a:latin typeface="Roboto"/>
              </a:rPr>
              <a:t>The dataset was split into training, validation, and test sets to evaluate the model's performance properly.</a:t>
            </a:r>
          </a:p>
          <a:p>
            <a:pPr algn="l" marL="647700" indent="-323850" lvl="1">
              <a:lnSpc>
                <a:spcPts val="4500"/>
              </a:lnSpc>
              <a:buFont typeface="Arial"/>
              <a:buChar char="•"/>
            </a:pPr>
            <a:r>
              <a:rPr lang="en-US" sz="3000" spc="294">
                <a:solidFill>
                  <a:srgbClr val="000000"/>
                </a:solidFill>
                <a:latin typeface="Roboto Bold"/>
              </a:rPr>
              <a:t>Data Augmentation:</a:t>
            </a:r>
            <a:r>
              <a:rPr lang="en-US" sz="3000" spc="294">
                <a:solidFill>
                  <a:srgbClr val="000000"/>
                </a:solidFill>
                <a:latin typeface="Roboto"/>
              </a:rPr>
              <a:t> Further data augmentation applied during training to improve model robustness and generalization.</a:t>
            </a:r>
          </a:p>
          <a:p>
            <a:pPr algn="l">
              <a:lnSpc>
                <a:spcPts val="4500"/>
              </a:lnSpc>
            </a:pPr>
          </a:p>
        </p:txBody>
      </p:sp>
      <p:sp>
        <p:nvSpPr>
          <p:cNvPr name="AutoShape 5" id="5"/>
          <p:cNvSpPr/>
          <p:nvPr/>
        </p:nvSpPr>
        <p:spPr>
          <a:xfrm>
            <a:off x="6109888" y="1913554"/>
            <a:ext cx="6068223" cy="0"/>
          </a:xfrm>
          <a:prstGeom prst="line">
            <a:avLst/>
          </a:prstGeom>
          <a:ln cap="flat" w="9525">
            <a:solidFill>
              <a:srgbClr val="0C0804"/>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D6AE89"/>
        </a:solidFill>
      </p:bgPr>
    </p:bg>
    <p:spTree>
      <p:nvGrpSpPr>
        <p:cNvPr id="1" name=""/>
        <p:cNvGrpSpPr/>
        <p:nvPr/>
      </p:nvGrpSpPr>
      <p:grpSpPr>
        <a:xfrm>
          <a:off x="0" y="0"/>
          <a:ext cx="0" cy="0"/>
          <a:chOff x="0" y="0"/>
          <a:chExt cx="0" cy="0"/>
        </a:xfrm>
      </p:grpSpPr>
      <p:sp>
        <p:nvSpPr>
          <p:cNvPr name="Freeform 2" id="2"/>
          <p:cNvSpPr/>
          <p:nvPr/>
        </p:nvSpPr>
        <p:spPr>
          <a:xfrm flipH="false" flipV="false" rot="0">
            <a:off x="1407076" y="4107322"/>
            <a:ext cx="1704205" cy="1755268"/>
          </a:xfrm>
          <a:custGeom>
            <a:avLst/>
            <a:gdLst/>
            <a:ahLst/>
            <a:cxnLst/>
            <a:rect r="r" b="b" t="t" l="l"/>
            <a:pathLst>
              <a:path h="1755268" w="1704205">
                <a:moveTo>
                  <a:pt x="0" y="0"/>
                </a:moveTo>
                <a:lnTo>
                  <a:pt x="1704206" y="0"/>
                </a:lnTo>
                <a:lnTo>
                  <a:pt x="1704206" y="1755268"/>
                </a:lnTo>
                <a:lnTo>
                  <a:pt x="0" y="1755268"/>
                </a:lnTo>
                <a:lnTo>
                  <a:pt x="0" y="0"/>
                </a:lnTo>
                <a:close/>
              </a:path>
            </a:pathLst>
          </a:custGeom>
          <a:blipFill>
            <a:blip r:embed="rId2">
              <a:alphaModFix amt="55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407076" y="584344"/>
            <a:ext cx="6632635" cy="1142186"/>
            <a:chOff x="0" y="0"/>
            <a:chExt cx="8843513" cy="1522915"/>
          </a:xfrm>
        </p:grpSpPr>
        <p:sp>
          <p:nvSpPr>
            <p:cNvPr name="TextBox 4" id="4"/>
            <p:cNvSpPr txBox="true"/>
            <p:nvPr/>
          </p:nvSpPr>
          <p:spPr>
            <a:xfrm rot="0">
              <a:off x="0" y="66675"/>
              <a:ext cx="8843513" cy="1199102"/>
            </a:xfrm>
            <a:prstGeom prst="rect">
              <a:avLst/>
            </a:prstGeom>
          </p:spPr>
          <p:txBody>
            <a:bodyPr anchor="t" rtlCol="false" tIns="0" lIns="0" bIns="0" rIns="0">
              <a:spAutoFit/>
            </a:bodyPr>
            <a:lstStyle/>
            <a:p>
              <a:pPr algn="l">
                <a:lnSpc>
                  <a:spcPts val="6870"/>
                </a:lnSpc>
              </a:pPr>
              <a:r>
                <a:rPr lang="en-US" sz="6245">
                  <a:solidFill>
                    <a:srgbClr val="0C0804"/>
                  </a:solidFill>
                  <a:latin typeface="Clear Sans Medium"/>
                </a:rPr>
                <a:t>Discussion Points</a:t>
              </a:r>
            </a:p>
          </p:txBody>
        </p:sp>
        <p:sp>
          <p:nvSpPr>
            <p:cNvPr name="AutoShape 5" id="5"/>
            <p:cNvSpPr/>
            <p:nvPr/>
          </p:nvSpPr>
          <p:spPr>
            <a:xfrm rot="0">
              <a:off x="0" y="1513001"/>
              <a:ext cx="8843513" cy="0"/>
            </a:xfrm>
            <a:prstGeom prst="line">
              <a:avLst/>
            </a:prstGeom>
            <a:ln cap="flat" w="9915">
              <a:solidFill>
                <a:srgbClr val="0C0804"/>
              </a:solidFill>
              <a:prstDash val="solid"/>
              <a:headEnd type="none" len="sm" w="sm"/>
              <a:tailEnd type="none" len="sm" w="sm"/>
            </a:ln>
          </p:spPr>
        </p:sp>
      </p:grpSp>
      <p:grpSp>
        <p:nvGrpSpPr>
          <p:cNvPr name="Group 6" id="6"/>
          <p:cNvGrpSpPr/>
          <p:nvPr/>
        </p:nvGrpSpPr>
        <p:grpSpPr>
          <a:xfrm rot="0">
            <a:off x="1407076" y="2164588"/>
            <a:ext cx="1220790" cy="7538068"/>
            <a:chOff x="0" y="0"/>
            <a:chExt cx="321525" cy="1985335"/>
          </a:xfrm>
        </p:grpSpPr>
        <p:sp>
          <p:nvSpPr>
            <p:cNvPr name="Freeform 7" id="7"/>
            <p:cNvSpPr/>
            <p:nvPr/>
          </p:nvSpPr>
          <p:spPr>
            <a:xfrm flipH="false" flipV="false" rot="0">
              <a:off x="0" y="0"/>
              <a:ext cx="321525" cy="1985335"/>
            </a:xfrm>
            <a:custGeom>
              <a:avLst/>
              <a:gdLst/>
              <a:ahLst/>
              <a:cxnLst/>
              <a:rect r="r" b="b" t="t" l="l"/>
              <a:pathLst>
                <a:path h="1985335" w="321525">
                  <a:moveTo>
                    <a:pt x="0" y="0"/>
                  </a:moveTo>
                  <a:lnTo>
                    <a:pt x="321525" y="0"/>
                  </a:lnTo>
                  <a:lnTo>
                    <a:pt x="321525" y="1985335"/>
                  </a:lnTo>
                  <a:lnTo>
                    <a:pt x="0" y="1985335"/>
                  </a:lnTo>
                  <a:close/>
                </a:path>
              </a:pathLst>
            </a:custGeom>
            <a:solidFill>
              <a:srgbClr val="CCCCCC"/>
            </a:solidFill>
          </p:spPr>
        </p:sp>
        <p:sp>
          <p:nvSpPr>
            <p:cNvPr name="TextBox 8" id="8"/>
            <p:cNvSpPr txBox="true"/>
            <p:nvPr/>
          </p:nvSpPr>
          <p:spPr>
            <a:xfrm>
              <a:off x="0" y="-19050"/>
              <a:ext cx="321525" cy="2004385"/>
            </a:xfrm>
            <a:prstGeom prst="rect">
              <a:avLst/>
            </a:prstGeom>
          </p:spPr>
          <p:txBody>
            <a:bodyPr anchor="ctr" rtlCol="false" tIns="50800" lIns="50800" bIns="50800" rIns="50800"/>
            <a:lstStyle/>
            <a:p>
              <a:pPr algn="ctr">
                <a:lnSpc>
                  <a:spcPts val="2859"/>
                </a:lnSpc>
              </a:pPr>
            </a:p>
          </p:txBody>
        </p:sp>
      </p:grpSp>
      <p:sp>
        <p:nvSpPr>
          <p:cNvPr name="Freeform 9" id="9"/>
          <p:cNvSpPr/>
          <p:nvPr/>
        </p:nvSpPr>
        <p:spPr>
          <a:xfrm flipH="false" flipV="false" rot="0">
            <a:off x="11222645" y="0"/>
            <a:ext cx="7065355" cy="10598032"/>
          </a:xfrm>
          <a:custGeom>
            <a:avLst/>
            <a:gdLst/>
            <a:ahLst/>
            <a:cxnLst/>
            <a:rect r="r" b="b" t="t" l="l"/>
            <a:pathLst>
              <a:path h="10598032" w="7065355">
                <a:moveTo>
                  <a:pt x="0" y="0"/>
                </a:moveTo>
                <a:lnTo>
                  <a:pt x="7065355" y="0"/>
                </a:lnTo>
                <a:lnTo>
                  <a:pt x="7065355" y="10598032"/>
                </a:lnTo>
                <a:lnTo>
                  <a:pt x="0" y="10598032"/>
                </a:lnTo>
                <a:lnTo>
                  <a:pt x="0" y="0"/>
                </a:lnTo>
                <a:close/>
              </a:path>
            </a:pathLst>
          </a:custGeom>
          <a:blipFill>
            <a:blip r:embed="rId4"/>
            <a:stretch>
              <a:fillRect l="0" t="0" r="0" b="0"/>
            </a:stretch>
          </a:blipFill>
        </p:spPr>
      </p:sp>
      <p:sp>
        <p:nvSpPr>
          <p:cNvPr name="TextBox 10" id="10"/>
          <p:cNvSpPr txBox="true"/>
          <p:nvPr/>
        </p:nvSpPr>
        <p:spPr>
          <a:xfrm rot="0">
            <a:off x="1514049" y="2998156"/>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02</a:t>
            </a:r>
          </a:p>
        </p:txBody>
      </p:sp>
      <p:sp>
        <p:nvSpPr>
          <p:cNvPr name="TextBox 11" id="11"/>
          <p:cNvSpPr txBox="true"/>
          <p:nvPr/>
        </p:nvSpPr>
        <p:spPr>
          <a:xfrm rot="0">
            <a:off x="1494448" y="3741106"/>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03</a:t>
            </a:r>
          </a:p>
        </p:txBody>
      </p:sp>
      <p:sp>
        <p:nvSpPr>
          <p:cNvPr name="TextBox 12" id="12"/>
          <p:cNvSpPr txBox="true"/>
          <p:nvPr/>
        </p:nvSpPr>
        <p:spPr>
          <a:xfrm rot="0">
            <a:off x="1494448" y="4488638"/>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04</a:t>
            </a:r>
          </a:p>
        </p:txBody>
      </p:sp>
      <p:sp>
        <p:nvSpPr>
          <p:cNvPr name="TextBox 13" id="13"/>
          <p:cNvSpPr txBox="true"/>
          <p:nvPr/>
        </p:nvSpPr>
        <p:spPr>
          <a:xfrm rot="0">
            <a:off x="1494448" y="5285757"/>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05</a:t>
            </a:r>
          </a:p>
        </p:txBody>
      </p:sp>
      <p:sp>
        <p:nvSpPr>
          <p:cNvPr name="TextBox 14" id="14"/>
          <p:cNvSpPr txBox="true"/>
          <p:nvPr/>
        </p:nvSpPr>
        <p:spPr>
          <a:xfrm rot="0">
            <a:off x="1514049" y="6078134"/>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06</a:t>
            </a:r>
          </a:p>
        </p:txBody>
      </p:sp>
      <p:sp>
        <p:nvSpPr>
          <p:cNvPr name="TextBox 15" id="15"/>
          <p:cNvSpPr txBox="true"/>
          <p:nvPr/>
        </p:nvSpPr>
        <p:spPr>
          <a:xfrm rot="0">
            <a:off x="1514049" y="6841140"/>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07</a:t>
            </a:r>
          </a:p>
        </p:txBody>
      </p:sp>
      <p:sp>
        <p:nvSpPr>
          <p:cNvPr name="TextBox 16" id="16"/>
          <p:cNvSpPr txBox="true"/>
          <p:nvPr/>
        </p:nvSpPr>
        <p:spPr>
          <a:xfrm rot="0">
            <a:off x="2890070" y="3151384"/>
            <a:ext cx="5790503" cy="418548"/>
          </a:xfrm>
          <a:prstGeom prst="rect">
            <a:avLst/>
          </a:prstGeom>
        </p:spPr>
        <p:txBody>
          <a:bodyPr anchor="t" rtlCol="false" tIns="0" lIns="0" bIns="0" rIns="0">
            <a:spAutoFit/>
          </a:bodyPr>
          <a:lstStyle/>
          <a:p>
            <a:pPr algn="l">
              <a:lnSpc>
                <a:spcPts val="3483"/>
              </a:lnSpc>
            </a:pPr>
            <a:r>
              <a:rPr lang="en-US" sz="2524" spc="247">
                <a:solidFill>
                  <a:srgbClr val="231F20"/>
                </a:solidFill>
                <a:latin typeface="DM Sans"/>
              </a:rPr>
              <a:t>INTRODUCTION </a:t>
            </a:r>
          </a:p>
        </p:txBody>
      </p:sp>
      <p:sp>
        <p:nvSpPr>
          <p:cNvPr name="TextBox 17" id="17"/>
          <p:cNvSpPr txBox="true"/>
          <p:nvPr/>
        </p:nvSpPr>
        <p:spPr>
          <a:xfrm rot="0">
            <a:off x="2890070" y="4593688"/>
            <a:ext cx="6076629" cy="418548"/>
          </a:xfrm>
          <a:prstGeom prst="rect">
            <a:avLst/>
          </a:prstGeom>
        </p:spPr>
        <p:txBody>
          <a:bodyPr anchor="t" rtlCol="false" tIns="0" lIns="0" bIns="0" rIns="0">
            <a:spAutoFit/>
          </a:bodyPr>
          <a:lstStyle/>
          <a:p>
            <a:pPr algn="l">
              <a:lnSpc>
                <a:spcPts val="3483"/>
              </a:lnSpc>
            </a:pPr>
            <a:r>
              <a:rPr lang="en-US" sz="2524" spc="247">
                <a:solidFill>
                  <a:srgbClr val="231F20"/>
                </a:solidFill>
                <a:latin typeface="DM Sans"/>
              </a:rPr>
              <a:t>MODEL</a:t>
            </a:r>
          </a:p>
        </p:txBody>
      </p:sp>
      <p:sp>
        <p:nvSpPr>
          <p:cNvPr name="TextBox 18" id="18"/>
          <p:cNvSpPr txBox="true"/>
          <p:nvPr/>
        </p:nvSpPr>
        <p:spPr>
          <a:xfrm rot="0">
            <a:off x="2890070" y="5390808"/>
            <a:ext cx="6873362"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DATA COLLECTION</a:t>
            </a:r>
          </a:p>
        </p:txBody>
      </p:sp>
      <p:sp>
        <p:nvSpPr>
          <p:cNvPr name="TextBox 19" id="19"/>
          <p:cNvSpPr txBox="true"/>
          <p:nvPr/>
        </p:nvSpPr>
        <p:spPr>
          <a:xfrm rot="0">
            <a:off x="2890070" y="6233650"/>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PREPROCESSING</a:t>
            </a:r>
          </a:p>
        </p:txBody>
      </p:sp>
      <p:sp>
        <p:nvSpPr>
          <p:cNvPr name="TextBox 20" id="20"/>
          <p:cNvSpPr txBox="true"/>
          <p:nvPr/>
        </p:nvSpPr>
        <p:spPr>
          <a:xfrm rot="0">
            <a:off x="2890070" y="7014149"/>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MODELLING</a:t>
            </a:r>
          </a:p>
        </p:txBody>
      </p:sp>
      <p:sp>
        <p:nvSpPr>
          <p:cNvPr name="TextBox 21" id="21"/>
          <p:cNvSpPr txBox="true"/>
          <p:nvPr/>
        </p:nvSpPr>
        <p:spPr>
          <a:xfrm rot="0">
            <a:off x="2890070" y="8403971"/>
            <a:ext cx="5790503"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FEASIBILITY &amp; SCALABILITY</a:t>
            </a:r>
          </a:p>
        </p:txBody>
      </p:sp>
      <p:sp>
        <p:nvSpPr>
          <p:cNvPr name="TextBox 22" id="22"/>
          <p:cNvSpPr txBox="true"/>
          <p:nvPr/>
        </p:nvSpPr>
        <p:spPr>
          <a:xfrm rot="0">
            <a:off x="1494448" y="7536465"/>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08</a:t>
            </a:r>
          </a:p>
        </p:txBody>
      </p:sp>
      <p:sp>
        <p:nvSpPr>
          <p:cNvPr name="TextBox 23" id="23"/>
          <p:cNvSpPr txBox="true"/>
          <p:nvPr/>
        </p:nvSpPr>
        <p:spPr>
          <a:xfrm rot="0">
            <a:off x="2890070" y="7709198"/>
            <a:ext cx="6632306"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HOW, PROJECT WILL HELP PEOPLE</a:t>
            </a:r>
          </a:p>
        </p:txBody>
      </p:sp>
      <p:sp>
        <p:nvSpPr>
          <p:cNvPr name="TextBox 24" id="24"/>
          <p:cNvSpPr txBox="true"/>
          <p:nvPr/>
        </p:nvSpPr>
        <p:spPr>
          <a:xfrm rot="0">
            <a:off x="1514049" y="2302831"/>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01</a:t>
            </a:r>
          </a:p>
        </p:txBody>
      </p:sp>
      <p:sp>
        <p:nvSpPr>
          <p:cNvPr name="TextBox 25" id="25"/>
          <p:cNvSpPr txBox="true"/>
          <p:nvPr/>
        </p:nvSpPr>
        <p:spPr>
          <a:xfrm rot="0">
            <a:off x="2890070" y="2407882"/>
            <a:ext cx="5790503" cy="418548"/>
          </a:xfrm>
          <a:prstGeom prst="rect">
            <a:avLst/>
          </a:prstGeom>
        </p:spPr>
        <p:txBody>
          <a:bodyPr anchor="t" rtlCol="false" tIns="0" lIns="0" bIns="0" rIns="0">
            <a:spAutoFit/>
          </a:bodyPr>
          <a:lstStyle/>
          <a:p>
            <a:pPr algn="l">
              <a:lnSpc>
                <a:spcPts val="3483"/>
              </a:lnSpc>
            </a:pPr>
            <a:r>
              <a:rPr lang="en-US" sz="2524" spc="247">
                <a:solidFill>
                  <a:srgbClr val="231F20"/>
                </a:solidFill>
                <a:latin typeface="DM Sans"/>
              </a:rPr>
              <a:t>TEAM </a:t>
            </a:r>
          </a:p>
        </p:txBody>
      </p:sp>
      <p:sp>
        <p:nvSpPr>
          <p:cNvPr name="TextBox 26" id="26"/>
          <p:cNvSpPr txBox="true"/>
          <p:nvPr/>
        </p:nvSpPr>
        <p:spPr>
          <a:xfrm rot="0">
            <a:off x="1514049" y="8298465"/>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09</a:t>
            </a:r>
          </a:p>
        </p:txBody>
      </p:sp>
      <p:sp>
        <p:nvSpPr>
          <p:cNvPr name="TextBox 27" id="27"/>
          <p:cNvSpPr txBox="true"/>
          <p:nvPr/>
        </p:nvSpPr>
        <p:spPr>
          <a:xfrm rot="0">
            <a:off x="2890070" y="9150482"/>
            <a:ext cx="5790503"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DEMONSTRATION &amp; LEARNINGS</a:t>
            </a:r>
          </a:p>
        </p:txBody>
      </p:sp>
      <p:sp>
        <p:nvSpPr>
          <p:cNvPr name="TextBox 28" id="28"/>
          <p:cNvSpPr txBox="true"/>
          <p:nvPr/>
        </p:nvSpPr>
        <p:spPr>
          <a:xfrm rot="0">
            <a:off x="1494448" y="8993790"/>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10</a:t>
            </a:r>
          </a:p>
        </p:txBody>
      </p:sp>
      <p:sp>
        <p:nvSpPr>
          <p:cNvPr name="TextBox 29" id="29"/>
          <p:cNvSpPr txBox="true"/>
          <p:nvPr/>
        </p:nvSpPr>
        <p:spPr>
          <a:xfrm rot="0">
            <a:off x="2890070" y="3846157"/>
            <a:ext cx="6076629" cy="418548"/>
          </a:xfrm>
          <a:prstGeom prst="rect">
            <a:avLst/>
          </a:prstGeom>
        </p:spPr>
        <p:txBody>
          <a:bodyPr anchor="t" rtlCol="false" tIns="0" lIns="0" bIns="0" rIns="0">
            <a:spAutoFit/>
          </a:bodyPr>
          <a:lstStyle/>
          <a:p>
            <a:pPr algn="l">
              <a:lnSpc>
                <a:spcPts val="3483"/>
              </a:lnSpc>
            </a:pPr>
            <a:r>
              <a:rPr lang="en-US" sz="2524" spc="247">
                <a:solidFill>
                  <a:srgbClr val="231F20"/>
                </a:solidFill>
                <a:latin typeface="DM Sans"/>
              </a:rPr>
              <a:t>DATASET</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175032" y="2260084"/>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175032" y="4709720"/>
            <a:ext cx="873607" cy="899783"/>
          </a:xfrm>
          <a:custGeom>
            <a:avLst/>
            <a:gdLst/>
            <a:ahLst/>
            <a:cxnLst/>
            <a:rect r="r" b="b" t="t" l="l"/>
            <a:pathLst>
              <a:path h="899783" w="873607">
                <a:moveTo>
                  <a:pt x="0" y="0"/>
                </a:moveTo>
                <a:lnTo>
                  <a:pt x="873608" y="0"/>
                </a:lnTo>
                <a:lnTo>
                  <a:pt x="873608" y="899782"/>
                </a:lnTo>
                <a:lnTo>
                  <a:pt x="0" y="899782"/>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175032" y="7159355"/>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4555508" y="4100297"/>
            <a:ext cx="10437444" cy="1651097"/>
          </a:xfrm>
          <a:prstGeom prst="rect">
            <a:avLst/>
          </a:prstGeom>
        </p:spPr>
        <p:txBody>
          <a:bodyPr anchor="t" rtlCol="false" tIns="0" lIns="0" bIns="0" rIns="0">
            <a:spAutoFit/>
          </a:bodyPr>
          <a:lstStyle/>
          <a:p>
            <a:pPr algn="l">
              <a:lnSpc>
                <a:spcPts val="12658"/>
              </a:lnSpc>
            </a:pPr>
            <a:r>
              <a:rPr lang="en-US" sz="11507">
                <a:solidFill>
                  <a:srgbClr val="EA9423"/>
                </a:solidFill>
                <a:latin typeface="Bernoru"/>
              </a:rPr>
              <a:t>MODELLING</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740" t="-28627" r="-23140" b="-34787"/>
            </a:stretch>
          </a:blipFill>
        </p:spPr>
      </p:sp>
      <p:sp>
        <p:nvSpPr>
          <p:cNvPr name="TextBox 3" id="3"/>
          <p:cNvSpPr txBox="true"/>
          <p:nvPr/>
        </p:nvSpPr>
        <p:spPr>
          <a:xfrm rot="0">
            <a:off x="0" y="1278917"/>
            <a:ext cx="18288000" cy="8825927"/>
          </a:xfrm>
          <a:prstGeom prst="rect">
            <a:avLst/>
          </a:prstGeom>
        </p:spPr>
        <p:txBody>
          <a:bodyPr anchor="t" rtlCol="false" tIns="0" lIns="0" bIns="0" rIns="0">
            <a:spAutoFit/>
          </a:bodyPr>
          <a:lstStyle/>
          <a:p>
            <a:pPr algn="l" marL="582930" indent="-291465" lvl="1">
              <a:lnSpc>
                <a:spcPts val="3726"/>
              </a:lnSpc>
              <a:spcBef>
                <a:spcPct val="0"/>
              </a:spcBef>
              <a:buFont typeface="Arial"/>
              <a:buChar char="•"/>
            </a:pPr>
            <a:r>
              <a:rPr lang="en-US" sz="2700" spc="264">
                <a:solidFill>
                  <a:srgbClr val="000000"/>
                </a:solidFill>
                <a:latin typeface="Roboto Bold"/>
              </a:rPr>
              <a:t>Input Layer:</a:t>
            </a:r>
            <a:r>
              <a:rPr lang="en-US" sz="2700" spc="264">
                <a:solidFill>
                  <a:srgbClr val="000000"/>
                </a:solidFill>
                <a:latin typeface="Roboto"/>
              </a:rPr>
              <a:t> The input shape corresponds to the dimensions </a:t>
            </a:r>
            <a:r>
              <a:rPr lang="en-US" sz="2700" spc="264">
                <a:solidFill>
                  <a:srgbClr val="000000"/>
                </a:solidFill>
                <a:latin typeface="Roboto"/>
              </a:rPr>
              <a:t>of the resized images (e.g., 128x128x3 for colored images).</a:t>
            </a:r>
          </a:p>
          <a:p>
            <a:pPr algn="l" marL="582930" indent="-291465" lvl="1">
              <a:lnSpc>
                <a:spcPts val="3726"/>
              </a:lnSpc>
              <a:spcBef>
                <a:spcPct val="0"/>
              </a:spcBef>
              <a:buFont typeface="Arial"/>
              <a:buChar char="•"/>
            </a:pPr>
            <a:r>
              <a:rPr lang="en-US" sz="2700" spc="264">
                <a:solidFill>
                  <a:srgbClr val="000000"/>
                </a:solidFill>
                <a:latin typeface="Roboto Bold"/>
              </a:rPr>
              <a:t>Convolutional Layers:</a:t>
            </a:r>
            <a:r>
              <a:rPr lang="en-US" sz="2700" spc="264">
                <a:solidFill>
                  <a:srgbClr val="000000"/>
                </a:solidFill>
                <a:latin typeface="Roboto"/>
              </a:rPr>
              <a:t> These layers are responsible for extracting features from the input images.</a:t>
            </a:r>
          </a:p>
          <a:p>
            <a:pPr algn="l" marL="1165860" indent="-388620" lvl="2">
              <a:lnSpc>
                <a:spcPts val="3726"/>
              </a:lnSpc>
              <a:spcBef>
                <a:spcPct val="0"/>
              </a:spcBef>
              <a:buFont typeface="Arial"/>
              <a:buChar char="⚬"/>
            </a:pPr>
            <a:r>
              <a:rPr lang="en-US" sz="2700" spc="264">
                <a:solidFill>
                  <a:srgbClr val="000000"/>
                </a:solidFill>
                <a:latin typeface="Roboto Bold"/>
              </a:rPr>
              <a:t>Conv2D Layers:</a:t>
            </a:r>
            <a:r>
              <a:rPr lang="en-US" sz="2700" spc="264">
                <a:solidFill>
                  <a:srgbClr val="000000"/>
                </a:solidFill>
                <a:latin typeface="Roboto"/>
              </a:rPr>
              <a:t> Multiple convolutional layers are used, each with several filters (e.g., 32, 64, 128). The filters slide over the image and detect various features such as edges, textures, and patterns.</a:t>
            </a:r>
          </a:p>
          <a:p>
            <a:pPr algn="l" marL="1165860" indent="-388620" lvl="2">
              <a:lnSpc>
                <a:spcPts val="3726"/>
              </a:lnSpc>
              <a:spcBef>
                <a:spcPct val="0"/>
              </a:spcBef>
              <a:buFont typeface="Arial"/>
              <a:buChar char="⚬"/>
            </a:pPr>
            <a:r>
              <a:rPr lang="en-US" sz="2700" spc="264">
                <a:solidFill>
                  <a:srgbClr val="000000"/>
                </a:solidFill>
                <a:latin typeface="Roboto Bold"/>
              </a:rPr>
              <a:t>Activation Function: ReLU (Rectified Linear Unit)</a:t>
            </a:r>
            <a:r>
              <a:rPr lang="en-US" sz="2700" spc="264">
                <a:solidFill>
                  <a:srgbClr val="000000"/>
                </a:solidFill>
                <a:latin typeface="Roboto"/>
              </a:rPr>
              <a:t> is applied after each convolution to introduce non-linearity.</a:t>
            </a:r>
          </a:p>
          <a:p>
            <a:pPr algn="l" marL="582930" indent="-291465" lvl="1">
              <a:lnSpc>
                <a:spcPts val="3726"/>
              </a:lnSpc>
              <a:spcBef>
                <a:spcPct val="0"/>
              </a:spcBef>
              <a:buFont typeface="Arial"/>
              <a:buChar char="•"/>
            </a:pPr>
            <a:r>
              <a:rPr lang="en-US" sz="2700" spc="264">
                <a:solidFill>
                  <a:srgbClr val="000000"/>
                </a:solidFill>
                <a:latin typeface="Roboto Bold"/>
              </a:rPr>
              <a:t>Pooling Layers: </a:t>
            </a:r>
            <a:r>
              <a:rPr lang="en-US" sz="2700" spc="264">
                <a:solidFill>
                  <a:srgbClr val="000000"/>
                </a:solidFill>
                <a:latin typeface="Roboto"/>
              </a:rPr>
              <a:t>These layers reduce the spatial dimensions of the feature maps, which helps in reducing the computational complexity and preventing overfitting.</a:t>
            </a:r>
          </a:p>
          <a:p>
            <a:pPr algn="l" marL="1165860" indent="-388620" lvl="2">
              <a:lnSpc>
                <a:spcPts val="3726"/>
              </a:lnSpc>
              <a:spcBef>
                <a:spcPct val="0"/>
              </a:spcBef>
              <a:buFont typeface="Arial"/>
              <a:buChar char="⚬"/>
            </a:pPr>
            <a:r>
              <a:rPr lang="en-US" sz="2700" spc="264">
                <a:solidFill>
                  <a:srgbClr val="000000"/>
                </a:solidFill>
                <a:latin typeface="Roboto Bold"/>
              </a:rPr>
              <a:t>MaxPooling2D Layers:</a:t>
            </a:r>
            <a:r>
              <a:rPr lang="en-US" sz="2700" spc="264">
                <a:solidFill>
                  <a:srgbClr val="000000"/>
                </a:solidFill>
                <a:latin typeface="Roboto"/>
              </a:rPr>
              <a:t> Applied after convolutional layers to down-sample the feature maps.</a:t>
            </a:r>
          </a:p>
          <a:p>
            <a:pPr algn="l" marL="1165860" indent="-388620" lvl="2">
              <a:lnSpc>
                <a:spcPts val="3726"/>
              </a:lnSpc>
              <a:spcBef>
                <a:spcPct val="0"/>
              </a:spcBef>
              <a:buFont typeface="Arial"/>
              <a:buChar char="⚬"/>
            </a:pPr>
            <a:r>
              <a:rPr lang="en-US" sz="2700" spc="264">
                <a:solidFill>
                  <a:srgbClr val="000000"/>
                </a:solidFill>
                <a:latin typeface="Roboto Bold"/>
              </a:rPr>
              <a:t>Dropou</a:t>
            </a:r>
            <a:r>
              <a:rPr lang="en-US" sz="2700" spc="264">
                <a:solidFill>
                  <a:srgbClr val="000000"/>
                </a:solidFill>
                <a:latin typeface="Roboto Bold"/>
              </a:rPr>
              <a:t>t Layers:</a:t>
            </a:r>
            <a:r>
              <a:rPr lang="en-US" sz="2700" spc="264">
                <a:solidFill>
                  <a:srgbClr val="000000"/>
                </a:solidFill>
                <a:latin typeface="Roboto"/>
              </a:rPr>
              <a:t> Dropout is a regularization technique used to prevent overfitting by randomly setting a fraction of the input units to zero during training.</a:t>
            </a:r>
          </a:p>
          <a:p>
            <a:pPr algn="l" marL="582930" indent="-291465" lvl="1">
              <a:lnSpc>
                <a:spcPts val="3726"/>
              </a:lnSpc>
              <a:spcBef>
                <a:spcPct val="0"/>
              </a:spcBef>
              <a:buFont typeface="Arial"/>
              <a:buChar char="•"/>
            </a:pPr>
            <a:r>
              <a:rPr lang="en-US" sz="2700" spc="264">
                <a:solidFill>
                  <a:srgbClr val="000000"/>
                </a:solidFill>
                <a:latin typeface="Roboto Bold"/>
              </a:rPr>
              <a:t>Flatten Layer:</a:t>
            </a:r>
            <a:r>
              <a:rPr lang="en-US" sz="2700" spc="264">
                <a:solidFill>
                  <a:srgbClr val="000000"/>
                </a:solidFill>
                <a:latin typeface="Roboto"/>
              </a:rPr>
              <a:t> This layer converts the 2D feature maps into a 1D feature vector, making it suitable for the dense (fully connected) layers.</a:t>
            </a:r>
          </a:p>
          <a:p>
            <a:pPr algn="l" marL="582930" indent="-291465" lvl="1">
              <a:lnSpc>
                <a:spcPts val="3726"/>
              </a:lnSpc>
              <a:spcBef>
                <a:spcPct val="0"/>
              </a:spcBef>
              <a:buFont typeface="Arial"/>
              <a:buChar char="•"/>
            </a:pPr>
            <a:r>
              <a:rPr lang="en-US" sz="2700" spc="264">
                <a:solidFill>
                  <a:srgbClr val="000000"/>
                </a:solidFill>
                <a:latin typeface="Roboto Bold"/>
              </a:rPr>
              <a:t>Fully Connected (Dense) Layers:</a:t>
            </a:r>
            <a:r>
              <a:rPr lang="en-US" sz="2700" spc="264">
                <a:solidFill>
                  <a:srgbClr val="000000"/>
                </a:solidFill>
                <a:latin typeface="Roboto"/>
              </a:rPr>
              <a:t> These layers perform the final classification based on the extracted features.</a:t>
            </a:r>
          </a:p>
          <a:p>
            <a:pPr algn="l">
              <a:lnSpc>
                <a:spcPts val="3449"/>
              </a:lnSpc>
              <a:spcBef>
                <a:spcPct val="0"/>
              </a:spcBef>
            </a:pPr>
          </a:p>
        </p:txBody>
      </p:sp>
      <p:sp>
        <p:nvSpPr>
          <p:cNvPr name="TextBox 4" id="4"/>
          <p:cNvSpPr txBox="true"/>
          <p:nvPr/>
        </p:nvSpPr>
        <p:spPr>
          <a:xfrm rot="0">
            <a:off x="4338205" y="172061"/>
            <a:ext cx="9611591" cy="856639"/>
          </a:xfrm>
          <a:prstGeom prst="rect">
            <a:avLst/>
          </a:prstGeom>
        </p:spPr>
        <p:txBody>
          <a:bodyPr anchor="t" rtlCol="false" tIns="0" lIns="0" bIns="0" rIns="0">
            <a:spAutoFit/>
          </a:bodyPr>
          <a:lstStyle/>
          <a:p>
            <a:pPr algn="ctr">
              <a:lnSpc>
                <a:spcPts val="6930"/>
              </a:lnSpc>
              <a:spcBef>
                <a:spcPct val="0"/>
              </a:spcBef>
            </a:pPr>
            <a:r>
              <a:rPr lang="en-US" sz="5021" spc="492">
                <a:solidFill>
                  <a:srgbClr val="000000"/>
                </a:solidFill>
                <a:latin typeface="Oswald Bold"/>
              </a:rPr>
              <a:t>LAYERS IN CNN ARCHITECTURE</a:t>
            </a:r>
          </a:p>
        </p:txBody>
      </p:sp>
      <p:sp>
        <p:nvSpPr>
          <p:cNvPr name="AutoShape 5" id="5"/>
          <p:cNvSpPr/>
          <p:nvPr/>
        </p:nvSpPr>
        <p:spPr>
          <a:xfrm>
            <a:off x="6109888" y="1033462"/>
            <a:ext cx="6068223" cy="0"/>
          </a:xfrm>
          <a:prstGeom prst="line">
            <a:avLst/>
          </a:prstGeom>
          <a:ln cap="flat" w="9525">
            <a:solidFill>
              <a:srgbClr val="0C0804"/>
            </a:solidFill>
            <a:prstDash val="solid"/>
            <a:headEnd type="none" len="sm" w="sm"/>
            <a:tailEnd type="none" len="sm" w="sm"/>
          </a:ln>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TextBox 2" id="2"/>
          <p:cNvSpPr txBox="true"/>
          <p:nvPr/>
        </p:nvSpPr>
        <p:spPr>
          <a:xfrm rot="0">
            <a:off x="838418" y="2315917"/>
            <a:ext cx="7032190" cy="5616575"/>
          </a:xfrm>
          <a:prstGeom prst="rect">
            <a:avLst/>
          </a:prstGeom>
        </p:spPr>
        <p:txBody>
          <a:bodyPr anchor="t" rtlCol="false" tIns="0" lIns="0" bIns="0" rIns="0">
            <a:spAutoFit/>
          </a:bodyPr>
          <a:lstStyle/>
          <a:p>
            <a:pPr algn="l">
              <a:lnSpc>
                <a:spcPts val="8800"/>
              </a:lnSpc>
            </a:pPr>
            <a:r>
              <a:rPr lang="en-US" sz="8000">
                <a:solidFill>
                  <a:srgbClr val="FFBD59"/>
                </a:solidFill>
                <a:latin typeface="Brice SemiExpanded Bold"/>
              </a:rPr>
              <a:t>HOW OUR, PROJECT WILL HELP PEOPLE</a:t>
            </a:r>
          </a:p>
        </p:txBody>
      </p:sp>
      <p:sp>
        <p:nvSpPr>
          <p:cNvPr name="TextBox 3" id="3"/>
          <p:cNvSpPr txBox="true"/>
          <p:nvPr/>
        </p:nvSpPr>
        <p:spPr>
          <a:xfrm rot="0">
            <a:off x="2919489" y="5954910"/>
            <a:ext cx="13341117" cy="371475"/>
          </a:xfrm>
          <a:prstGeom prst="rect">
            <a:avLst/>
          </a:prstGeom>
        </p:spPr>
        <p:txBody>
          <a:bodyPr anchor="t" rtlCol="false" tIns="0" lIns="0" bIns="0" rIns="0">
            <a:spAutoFit/>
          </a:bodyPr>
          <a:lstStyle/>
          <a:p>
            <a:pPr algn="l">
              <a:lnSpc>
                <a:spcPts val="3000"/>
              </a:lnSpc>
            </a:pPr>
          </a:p>
        </p:txBody>
      </p:sp>
      <p:sp>
        <p:nvSpPr>
          <p:cNvPr name="AutoShape 4" id="4"/>
          <p:cNvSpPr/>
          <p:nvPr/>
        </p:nvSpPr>
        <p:spPr>
          <a:xfrm>
            <a:off x="2211528" y="5411251"/>
            <a:ext cx="13341117" cy="0"/>
          </a:xfrm>
          <a:prstGeom prst="line">
            <a:avLst/>
          </a:prstGeom>
          <a:ln cap="flat" w="9525">
            <a:solidFill>
              <a:srgbClr val="D6AE89"/>
            </a:solidFill>
            <a:prstDash val="solid"/>
            <a:headEnd type="none" len="sm" w="sm"/>
            <a:tailEnd type="none" len="sm" w="sm"/>
          </a:ln>
        </p:spPr>
      </p:sp>
      <p:sp>
        <p:nvSpPr>
          <p:cNvPr name="Freeform 5" id="5"/>
          <p:cNvSpPr/>
          <p:nvPr/>
        </p:nvSpPr>
        <p:spPr>
          <a:xfrm flipH="false" flipV="false" rot="0">
            <a:off x="7870608" y="2258767"/>
            <a:ext cx="2445488" cy="2518762"/>
          </a:xfrm>
          <a:custGeom>
            <a:avLst/>
            <a:gdLst/>
            <a:ahLst/>
            <a:cxnLst/>
            <a:rect r="r" b="b" t="t" l="l"/>
            <a:pathLst>
              <a:path h="2518762" w="2445488">
                <a:moveTo>
                  <a:pt x="0" y="0"/>
                </a:moveTo>
                <a:lnTo>
                  <a:pt x="2445489" y="0"/>
                </a:lnTo>
                <a:lnTo>
                  <a:pt x="2445489" y="2518762"/>
                </a:lnTo>
                <a:lnTo>
                  <a:pt x="0" y="2518762"/>
                </a:lnTo>
                <a:lnTo>
                  <a:pt x="0" y="0"/>
                </a:lnTo>
                <a:close/>
              </a:path>
            </a:pathLst>
          </a:custGeom>
          <a:blipFill>
            <a:blip r:embed="rId2">
              <a:alphaModFix amt="55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704737" y="2391596"/>
            <a:ext cx="2253104" cy="2253104"/>
          </a:xfrm>
          <a:custGeom>
            <a:avLst/>
            <a:gdLst/>
            <a:ahLst/>
            <a:cxnLst/>
            <a:rect r="r" b="b" t="t" l="l"/>
            <a:pathLst>
              <a:path h="2253104" w="2253104">
                <a:moveTo>
                  <a:pt x="0" y="0"/>
                </a:moveTo>
                <a:lnTo>
                  <a:pt x="2253104" y="0"/>
                </a:lnTo>
                <a:lnTo>
                  <a:pt x="2253104" y="2253104"/>
                </a:lnTo>
                <a:lnTo>
                  <a:pt x="0" y="2253104"/>
                </a:lnTo>
                <a:lnTo>
                  <a:pt x="0" y="0"/>
                </a:lnTo>
                <a:close/>
              </a:path>
            </a:pathLst>
          </a:custGeom>
          <a:blipFill>
            <a:blip r:embed="rId4">
              <a:alphaModFix amt="72000"/>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3223031" y="2258767"/>
            <a:ext cx="3398864" cy="2508980"/>
          </a:xfrm>
          <a:custGeom>
            <a:avLst/>
            <a:gdLst/>
            <a:ahLst/>
            <a:cxnLst/>
            <a:rect r="r" b="b" t="t" l="l"/>
            <a:pathLst>
              <a:path h="2508980" w="3398864">
                <a:moveTo>
                  <a:pt x="0" y="0"/>
                </a:moveTo>
                <a:lnTo>
                  <a:pt x="3398864" y="0"/>
                </a:lnTo>
                <a:lnTo>
                  <a:pt x="3398864" y="2508980"/>
                </a:lnTo>
                <a:lnTo>
                  <a:pt x="0" y="2508980"/>
                </a:lnTo>
                <a:lnTo>
                  <a:pt x="0" y="0"/>
                </a:lnTo>
                <a:close/>
              </a:path>
            </a:pathLst>
          </a:custGeom>
          <a:blipFill>
            <a:blip r:embed="rId6">
              <a:alphaModFix amt="83000"/>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7870608" y="5263186"/>
            <a:ext cx="3303967" cy="2420906"/>
          </a:xfrm>
          <a:custGeom>
            <a:avLst/>
            <a:gdLst/>
            <a:ahLst/>
            <a:cxnLst/>
            <a:rect r="r" b="b" t="t" l="l"/>
            <a:pathLst>
              <a:path h="2420906" w="3303967">
                <a:moveTo>
                  <a:pt x="0" y="0"/>
                </a:moveTo>
                <a:lnTo>
                  <a:pt x="3303967" y="0"/>
                </a:lnTo>
                <a:lnTo>
                  <a:pt x="3303967" y="2420907"/>
                </a:lnTo>
                <a:lnTo>
                  <a:pt x="0" y="2420907"/>
                </a:lnTo>
                <a:lnTo>
                  <a:pt x="0" y="0"/>
                </a:lnTo>
                <a:close/>
              </a:path>
            </a:pathLst>
          </a:custGeom>
          <a:blipFill>
            <a:blip r:embed="rId8">
              <a:alphaModFix amt="83000"/>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10887542" y="5435256"/>
            <a:ext cx="2335489" cy="2533568"/>
          </a:xfrm>
          <a:custGeom>
            <a:avLst/>
            <a:gdLst/>
            <a:ahLst/>
            <a:cxnLst/>
            <a:rect r="r" b="b" t="t" l="l"/>
            <a:pathLst>
              <a:path h="2533568" w="2335489">
                <a:moveTo>
                  <a:pt x="0" y="0"/>
                </a:moveTo>
                <a:lnTo>
                  <a:pt x="2335489" y="0"/>
                </a:lnTo>
                <a:lnTo>
                  <a:pt x="2335489" y="2533568"/>
                </a:lnTo>
                <a:lnTo>
                  <a:pt x="0" y="2533568"/>
                </a:lnTo>
                <a:lnTo>
                  <a:pt x="0" y="0"/>
                </a:lnTo>
                <a:close/>
              </a:path>
            </a:pathLst>
          </a:custGeom>
          <a:blipFill>
            <a:blip r:embed="rId10">
              <a:alphaModFix amt="7100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13811418" y="5263186"/>
            <a:ext cx="2222092" cy="2765046"/>
          </a:xfrm>
          <a:custGeom>
            <a:avLst/>
            <a:gdLst/>
            <a:ahLst/>
            <a:cxnLst/>
            <a:rect r="r" b="b" t="t" l="l"/>
            <a:pathLst>
              <a:path h="2765046" w="2222092">
                <a:moveTo>
                  <a:pt x="0" y="0"/>
                </a:moveTo>
                <a:lnTo>
                  <a:pt x="2222091" y="0"/>
                </a:lnTo>
                <a:lnTo>
                  <a:pt x="2222091" y="2765047"/>
                </a:lnTo>
                <a:lnTo>
                  <a:pt x="0" y="2765047"/>
                </a:lnTo>
                <a:lnTo>
                  <a:pt x="0" y="0"/>
                </a:lnTo>
                <a:close/>
              </a:path>
            </a:pathLst>
          </a:custGeom>
          <a:blipFill>
            <a:blip r:embed="rId12">
              <a:alphaModFix amt="73000"/>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740" t="-28627" r="-23140" b="-34787"/>
            </a:stretch>
          </a:blipFill>
        </p:spPr>
      </p:sp>
      <p:sp>
        <p:nvSpPr>
          <p:cNvPr name="TextBox 3" id="3"/>
          <p:cNvSpPr txBox="true"/>
          <p:nvPr/>
        </p:nvSpPr>
        <p:spPr>
          <a:xfrm rot="0">
            <a:off x="607353" y="1967865"/>
            <a:ext cx="16921455" cy="6808470"/>
          </a:xfrm>
          <a:prstGeom prst="rect">
            <a:avLst/>
          </a:prstGeom>
        </p:spPr>
        <p:txBody>
          <a:bodyPr anchor="t" rtlCol="false" tIns="0" lIns="0" bIns="0" rIns="0">
            <a:spAutoFit/>
          </a:bodyPr>
          <a:lstStyle/>
          <a:p>
            <a:pPr algn="l" marL="647700" indent="-323850" lvl="1">
              <a:lnSpc>
                <a:spcPts val="4140"/>
              </a:lnSpc>
              <a:buFont typeface="Arial"/>
              <a:buChar char="•"/>
            </a:pPr>
            <a:r>
              <a:rPr lang="en-US" sz="3000" spc="294">
                <a:solidFill>
                  <a:srgbClr val="000000"/>
                </a:solidFill>
                <a:latin typeface="Roboto Bold"/>
              </a:rPr>
              <a:t>Early Detection and Treatment:</a:t>
            </a:r>
            <a:r>
              <a:rPr lang="en-US" sz="3000" spc="294">
                <a:solidFill>
                  <a:srgbClr val="000000"/>
                </a:solidFill>
                <a:latin typeface="Roboto"/>
              </a:rPr>
              <a:t> Farmers can identify diseases early, enabling timely intervention and reducing crop losses.</a:t>
            </a:r>
          </a:p>
          <a:p>
            <a:pPr algn="l" marL="647700" indent="-323850" lvl="1">
              <a:lnSpc>
                <a:spcPts val="4140"/>
              </a:lnSpc>
              <a:buFont typeface="Arial"/>
              <a:buChar char="•"/>
            </a:pPr>
            <a:r>
              <a:rPr lang="en-US" sz="3000" spc="294">
                <a:solidFill>
                  <a:srgbClr val="000000"/>
                </a:solidFill>
                <a:latin typeface="Roboto Bold"/>
              </a:rPr>
              <a:t>C</a:t>
            </a:r>
            <a:r>
              <a:rPr lang="en-US" sz="3000" spc="294">
                <a:solidFill>
                  <a:srgbClr val="000000"/>
                </a:solidFill>
                <a:latin typeface="Roboto Bold"/>
              </a:rPr>
              <a:t>ost Savings:</a:t>
            </a:r>
            <a:r>
              <a:rPr lang="en-US" sz="3000" spc="294">
                <a:solidFill>
                  <a:srgbClr val="000000"/>
                </a:solidFill>
                <a:latin typeface="Roboto"/>
              </a:rPr>
              <a:t> Automated disease detection minimizes the need for frequent expert consultations and manual inspections, cutting down operational costs.</a:t>
            </a:r>
          </a:p>
          <a:p>
            <a:pPr algn="l" marL="647700" indent="-323850" lvl="1">
              <a:lnSpc>
                <a:spcPts val="4140"/>
              </a:lnSpc>
              <a:buFont typeface="Arial"/>
              <a:buChar char="•"/>
            </a:pPr>
            <a:r>
              <a:rPr lang="en-US" sz="3000" spc="294">
                <a:solidFill>
                  <a:srgbClr val="000000"/>
                </a:solidFill>
                <a:latin typeface="Roboto Bold"/>
              </a:rPr>
              <a:t>Enhanced Support and Training:</a:t>
            </a:r>
            <a:r>
              <a:rPr lang="en-US" sz="3000" spc="294">
                <a:solidFill>
                  <a:srgbClr val="000000"/>
                </a:solidFill>
                <a:latin typeface="Roboto"/>
              </a:rPr>
              <a:t> Agricultural extension workers can provide more accurate advice and use the tool for training farmers and new extension workers.</a:t>
            </a:r>
          </a:p>
          <a:p>
            <a:pPr algn="l" marL="647700" indent="-323850" lvl="1">
              <a:lnSpc>
                <a:spcPts val="4140"/>
              </a:lnSpc>
              <a:buFont typeface="Arial"/>
              <a:buChar char="•"/>
            </a:pPr>
            <a:r>
              <a:rPr lang="en-US" sz="3000" spc="294">
                <a:solidFill>
                  <a:srgbClr val="000000"/>
                </a:solidFill>
                <a:latin typeface="Roboto Bold"/>
              </a:rPr>
              <a:t>Informed Decision-Making:</a:t>
            </a:r>
            <a:r>
              <a:rPr lang="en-US" sz="3000" spc="294">
                <a:solidFill>
                  <a:srgbClr val="000000"/>
                </a:solidFill>
                <a:latin typeface="Roboto"/>
              </a:rPr>
              <a:t> Agricultural businesses and cooperatives can make better decisions on crop management and supply chain optimization, ensuring healthy crops reach the market.</a:t>
            </a:r>
          </a:p>
          <a:p>
            <a:pPr algn="l" marL="647700" indent="-323850" lvl="1">
              <a:lnSpc>
                <a:spcPts val="4140"/>
              </a:lnSpc>
              <a:buFont typeface="Arial"/>
              <a:buChar char="•"/>
            </a:pPr>
            <a:r>
              <a:rPr lang="en-US" sz="3000" spc="294">
                <a:solidFill>
                  <a:srgbClr val="000000"/>
                </a:solidFill>
                <a:latin typeface="Roboto Bold"/>
              </a:rPr>
              <a:t>Promoting Sustainable Practices:</a:t>
            </a:r>
            <a:r>
              <a:rPr lang="en-US" sz="3000" spc="294">
                <a:solidFill>
                  <a:srgbClr val="000000"/>
                </a:solidFill>
                <a:latin typeface="Roboto"/>
              </a:rPr>
              <a:t> Early detection leads to targeted use of pesticides and fertilizers, promoting sustainable farming practices and reducing environmental impact.</a:t>
            </a:r>
          </a:p>
        </p:txBody>
      </p:sp>
      <p:sp>
        <p:nvSpPr>
          <p:cNvPr name="TextBox 4" id="4"/>
          <p:cNvSpPr txBox="true"/>
          <p:nvPr/>
        </p:nvSpPr>
        <p:spPr>
          <a:xfrm rot="0">
            <a:off x="0" y="552755"/>
            <a:ext cx="18288000" cy="856639"/>
          </a:xfrm>
          <a:prstGeom prst="rect">
            <a:avLst/>
          </a:prstGeom>
        </p:spPr>
        <p:txBody>
          <a:bodyPr anchor="t" rtlCol="false" tIns="0" lIns="0" bIns="0" rIns="0">
            <a:spAutoFit/>
          </a:bodyPr>
          <a:lstStyle/>
          <a:p>
            <a:pPr algn="ctr">
              <a:lnSpc>
                <a:spcPts val="6930"/>
              </a:lnSpc>
              <a:spcBef>
                <a:spcPct val="0"/>
              </a:spcBef>
            </a:pPr>
            <a:r>
              <a:rPr lang="en-US" sz="5021" spc="492">
                <a:solidFill>
                  <a:srgbClr val="000000"/>
                </a:solidFill>
                <a:latin typeface="Oswald Bold"/>
              </a:rPr>
              <a:t>IMPACT ON SOCIETY</a:t>
            </a:r>
          </a:p>
        </p:txBody>
      </p:sp>
      <p:sp>
        <p:nvSpPr>
          <p:cNvPr name="AutoShape 5" id="5"/>
          <p:cNvSpPr/>
          <p:nvPr/>
        </p:nvSpPr>
        <p:spPr>
          <a:xfrm>
            <a:off x="6109888" y="1414157"/>
            <a:ext cx="6068223" cy="0"/>
          </a:xfrm>
          <a:prstGeom prst="line">
            <a:avLst/>
          </a:prstGeom>
          <a:ln cap="flat" w="9525">
            <a:solidFill>
              <a:srgbClr val="0C0804"/>
            </a:solidFill>
            <a:prstDash val="solid"/>
            <a:headEnd type="none" len="sm" w="sm"/>
            <a:tailEnd type="none" len="sm" w="sm"/>
          </a:ln>
        </p:spPr>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TextBox 2" id="2"/>
          <p:cNvSpPr txBox="true"/>
          <p:nvPr/>
        </p:nvSpPr>
        <p:spPr>
          <a:xfrm rot="0">
            <a:off x="4803697" y="4592637"/>
            <a:ext cx="13484303" cy="1158875"/>
          </a:xfrm>
          <a:prstGeom prst="rect">
            <a:avLst/>
          </a:prstGeom>
        </p:spPr>
        <p:txBody>
          <a:bodyPr anchor="t" rtlCol="false" tIns="0" lIns="0" bIns="0" rIns="0">
            <a:spAutoFit/>
          </a:bodyPr>
          <a:lstStyle/>
          <a:p>
            <a:pPr algn="l">
              <a:lnSpc>
                <a:spcPts val="8800"/>
              </a:lnSpc>
            </a:pPr>
            <a:r>
              <a:rPr lang="en-US" sz="8000">
                <a:solidFill>
                  <a:srgbClr val="FFBD59"/>
                </a:solidFill>
                <a:latin typeface="Brice SemiExpanded Bold"/>
              </a:rPr>
              <a:t>FEASIBILITY</a:t>
            </a:r>
          </a:p>
        </p:txBody>
      </p:sp>
      <p:sp>
        <p:nvSpPr>
          <p:cNvPr name="TextBox 3" id="3"/>
          <p:cNvSpPr txBox="true"/>
          <p:nvPr/>
        </p:nvSpPr>
        <p:spPr>
          <a:xfrm rot="0">
            <a:off x="2919489" y="5954910"/>
            <a:ext cx="13341117" cy="371475"/>
          </a:xfrm>
          <a:prstGeom prst="rect">
            <a:avLst/>
          </a:prstGeom>
        </p:spPr>
        <p:txBody>
          <a:bodyPr anchor="t" rtlCol="false" tIns="0" lIns="0" bIns="0" rIns="0">
            <a:spAutoFit/>
          </a:bodyPr>
          <a:lstStyle/>
          <a:p>
            <a:pPr algn="l">
              <a:lnSpc>
                <a:spcPts val="3000"/>
              </a:lnSpc>
            </a:pPr>
          </a:p>
        </p:txBody>
      </p:sp>
      <p:sp>
        <p:nvSpPr>
          <p:cNvPr name="AutoShape 4" id="4"/>
          <p:cNvSpPr/>
          <p:nvPr/>
        </p:nvSpPr>
        <p:spPr>
          <a:xfrm>
            <a:off x="2211528" y="5411251"/>
            <a:ext cx="13341117" cy="0"/>
          </a:xfrm>
          <a:prstGeom prst="line">
            <a:avLst/>
          </a:prstGeom>
          <a:ln cap="flat" w="9525">
            <a:solidFill>
              <a:srgbClr val="D6AE89"/>
            </a:solidFill>
            <a:prstDash val="solid"/>
            <a:headEnd type="none" len="sm" w="sm"/>
            <a:tailEnd type="none" len="sm" w="sm"/>
          </a:ln>
        </p:spPr>
      </p:sp>
      <p:sp>
        <p:nvSpPr>
          <p:cNvPr name="Freeform 5" id="5"/>
          <p:cNvSpPr/>
          <p:nvPr/>
        </p:nvSpPr>
        <p:spPr>
          <a:xfrm flipH="false" flipV="false" rot="0">
            <a:off x="7870608" y="2258767"/>
            <a:ext cx="2445488" cy="2518762"/>
          </a:xfrm>
          <a:custGeom>
            <a:avLst/>
            <a:gdLst/>
            <a:ahLst/>
            <a:cxnLst/>
            <a:rect r="r" b="b" t="t" l="l"/>
            <a:pathLst>
              <a:path h="2518762" w="2445488">
                <a:moveTo>
                  <a:pt x="0" y="0"/>
                </a:moveTo>
                <a:lnTo>
                  <a:pt x="2445489" y="0"/>
                </a:lnTo>
                <a:lnTo>
                  <a:pt x="2445489" y="2518762"/>
                </a:lnTo>
                <a:lnTo>
                  <a:pt x="0" y="2518762"/>
                </a:lnTo>
                <a:lnTo>
                  <a:pt x="0" y="0"/>
                </a:lnTo>
                <a:close/>
              </a:path>
            </a:pathLst>
          </a:custGeom>
          <a:blipFill>
            <a:blip r:embed="rId2">
              <a:alphaModFix amt="55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704737" y="2391596"/>
            <a:ext cx="2253104" cy="2253104"/>
          </a:xfrm>
          <a:custGeom>
            <a:avLst/>
            <a:gdLst/>
            <a:ahLst/>
            <a:cxnLst/>
            <a:rect r="r" b="b" t="t" l="l"/>
            <a:pathLst>
              <a:path h="2253104" w="2253104">
                <a:moveTo>
                  <a:pt x="0" y="0"/>
                </a:moveTo>
                <a:lnTo>
                  <a:pt x="2253104" y="0"/>
                </a:lnTo>
                <a:lnTo>
                  <a:pt x="2253104" y="2253104"/>
                </a:lnTo>
                <a:lnTo>
                  <a:pt x="0" y="2253104"/>
                </a:lnTo>
                <a:lnTo>
                  <a:pt x="0" y="0"/>
                </a:lnTo>
                <a:close/>
              </a:path>
            </a:pathLst>
          </a:custGeom>
          <a:blipFill>
            <a:blip r:embed="rId4">
              <a:alphaModFix amt="72000"/>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3223031" y="2258767"/>
            <a:ext cx="3398864" cy="2508980"/>
          </a:xfrm>
          <a:custGeom>
            <a:avLst/>
            <a:gdLst/>
            <a:ahLst/>
            <a:cxnLst/>
            <a:rect r="r" b="b" t="t" l="l"/>
            <a:pathLst>
              <a:path h="2508980" w="3398864">
                <a:moveTo>
                  <a:pt x="0" y="0"/>
                </a:moveTo>
                <a:lnTo>
                  <a:pt x="3398864" y="0"/>
                </a:lnTo>
                <a:lnTo>
                  <a:pt x="3398864" y="2508980"/>
                </a:lnTo>
                <a:lnTo>
                  <a:pt x="0" y="2508980"/>
                </a:lnTo>
                <a:lnTo>
                  <a:pt x="0" y="0"/>
                </a:lnTo>
                <a:close/>
              </a:path>
            </a:pathLst>
          </a:custGeom>
          <a:blipFill>
            <a:blip r:embed="rId6">
              <a:alphaModFix amt="83000"/>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7870608" y="5263186"/>
            <a:ext cx="3303967" cy="2420906"/>
          </a:xfrm>
          <a:custGeom>
            <a:avLst/>
            <a:gdLst/>
            <a:ahLst/>
            <a:cxnLst/>
            <a:rect r="r" b="b" t="t" l="l"/>
            <a:pathLst>
              <a:path h="2420906" w="3303967">
                <a:moveTo>
                  <a:pt x="0" y="0"/>
                </a:moveTo>
                <a:lnTo>
                  <a:pt x="3303967" y="0"/>
                </a:lnTo>
                <a:lnTo>
                  <a:pt x="3303967" y="2420907"/>
                </a:lnTo>
                <a:lnTo>
                  <a:pt x="0" y="2420907"/>
                </a:lnTo>
                <a:lnTo>
                  <a:pt x="0" y="0"/>
                </a:lnTo>
                <a:close/>
              </a:path>
            </a:pathLst>
          </a:custGeom>
          <a:blipFill>
            <a:blip r:embed="rId8">
              <a:alphaModFix amt="83000"/>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10887542" y="5435256"/>
            <a:ext cx="2335489" cy="2533568"/>
          </a:xfrm>
          <a:custGeom>
            <a:avLst/>
            <a:gdLst/>
            <a:ahLst/>
            <a:cxnLst/>
            <a:rect r="r" b="b" t="t" l="l"/>
            <a:pathLst>
              <a:path h="2533568" w="2335489">
                <a:moveTo>
                  <a:pt x="0" y="0"/>
                </a:moveTo>
                <a:lnTo>
                  <a:pt x="2335489" y="0"/>
                </a:lnTo>
                <a:lnTo>
                  <a:pt x="2335489" y="2533568"/>
                </a:lnTo>
                <a:lnTo>
                  <a:pt x="0" y="2533568"/>
                </a:lnTo>
                <a:lnTo>
                  <a:pt x="0" y="0"/>
                </a:lnTo>
                <a:close/>
              </a:path>
            </a:pathLst>
          </a:custGeom>
          <a:blipFill>
            <a:blip r:embed="rId10">
              <a:alphaModFix amt="7100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13811418" y="5263186"/>
            <a:ext cx="2222092" cy="2765046"/>
          </a:xfrm>
          <a:custGeom>
            <a:avLst/>
            <a:gdLst/>
            <a:ahLst/>
            <a:cxnLst/>
            <a:rect r="r" b="b" t="t" l="l"/>
            <a:pathLst>
              <a:path h="2765046" w="2222092">
                <a:moveTo>
                  <a:pt x="0" y="0"/>
                </a:moveTo>
                <a:lnTo>
                  <a:pt x="2222091" y="0"/>
                </a:lnTo>
                <a:lnTo>
                  <a:pt x="2222091" y="2765047"/>
                </a:lnTo>
                <a:lnTo>
                  <a:pt x="0" y="2765047"/>
                </a:lnTo>
                <a:lnTo>
                  <a:pt x="0" y="0"/>
                </a:lnTo>
                <a:close/>
              </a:path>
            </a:pathLst>
          </a:custGeom>
          <a:blipFill>
            <a:blip r:embed="rId12">
              <a:alphaModFix amt="73000"/>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740" t="-28627" r="-23140" b="-34787"/>
            </a:stretch>
          </a:blipFill>
        </p:spPr>
      </p:sp>
      <p:sp>
        <p:nvSpPr>
          <p:cNvPr name="TextBox 3" id="3"/>
          <p:cNvSpPr txBox="true"/>
          <p:nvPr/>
        </p:nvSpPr>
        <p:spPr>
          <a:xfrm rot="0">
            <a:off x="1028700" y="2098945"/>
            <a:ext cx="16230600" cy="7159355"/>
          </a:xfrm>
          <a:prstGeom prst="rect">
            <a:avLst/>
          </a:prstGeom>
        </p:spPr>
        <p:txBody>
          <a:bodyPr anchor="t" rtlCol="false" tIns="0" lIns="0" bIns="0" rIns="0">
            <a:spAutoFit/>
          </a:bodyPr>
          <a:lstStyle/>
          <a:p>
            <a:pPr algn="l" marL="555927" indent="-277964" lvl="1">
              <a:lnSpc>
                <a:spcPts val="3553"/>
              </a:lnSpc>
              <a:buFont typeface="Arial"/>
              <a:buChar char="•"/>
            </a:pPr>
            <a:r>
              <a:rPr lang="en-US" sz="2574" spc="252">
                <a:solidFill>
                  <a:srgbClr val="000000"/>
                </a:solidFill>
                <a:latin typeface="Roboto Bold"/>
              </a:rPr>
              <a:t>Technological Availability: </a:t>
            </a:r>
            <a:r>
              <a:rPr lang="en-US" sz="2574" spc="252">
                <a:solidFill>
                  <a:srgbClr val="000000"/>
                </a:solidFill>
                <a:latin typeface="Roboto"/>
              </a:rPr>
              <a:t>The technology required for this project, including high-resolution cameras, smartphones, and computational resources, is widely available and increasingly affordable.</a:t>
            </a:r>
          </a:p>
          <a:p>
            <a:pPr algn="l" marL="555927" indent="-277964" lvl="1">
              <a:lnSpc>
                <a:spcPts val="3553"/>
              </a:lnSpc>
              <a:buFont typeface="Arial"/>
              <a:buChar char="•"/>
            </a:pPr>
            <a:r>
              <a:rPr lang="en-US" sz="2574" spc="252">
                <a:solidFill>
                  <a:srgbClr val="000000"/>
                </a:solidFill>
                <a:latin typeface="Roboto Bold"/>
              </a:rPr>
              <a:t>Data Accessibility: </a:t>
            </a:r>
            <a:r>
              <a:rPr lang="en-US" sz="2574" spc="252">
                <a:solidFill>
                  <a:srgbClr val="000000"/>
                </a:solidFill>
                <a:latin typeface="Roboto"/>
              </a:rPr>
              <a:t>Publicly available datasets like PlantVillage provide a substantial amount of data to train initial models. Additional data can be collected by farmers and researchers using smartphones.</a:t>
            </a:r>
          </a:p>
          <a:p>
            <a:pPr algn="l" marL="555927" indent="-277964" lvl="1">
              <a:lnSpc>
                <a:spcPts val="3553"/>
              </a:lnSpc>
              <a:buFont typeface="Arial"/>
              <a:buChar char="•"/>
            </a:pPr>
            <a:r>
              <a:rPr lang="en-US" sz="2574" spc="252">
                <a:solidFill>
                  <a:srgbClr val="000000"/>
                </a:solidFill>
                <a:latin typeface="Roboto Bold"/>
              </a:rPr>
              <a:t>Machine Learning Frameworks:</a:t>
            </a:r>
            <a:r>
              <a:rPr lang="en-US" sz="2574" spc="252">
                <a:solidFill>
                  <a:srgbClr val="000000"/>
                </a:solidFill>
                <a:latin typeface="Roboto"/>
              </a:rPr>
              <a:t> Robust and user-friendly frameworks such as TensorFlow and Keras make it feasible to develop, train, and deploy CNN models efficiently.</a:t>
            </a:r>
          </a:p>
          <a:p>
            <a:pPr algn="l" marL="555927" indent="-277964" lvl="1">
              <a:lnSpc>
                <a:spcPts val="3553"/>
              </a:lnSpc>
              <a:spcBef>
                <a:spcPct val="0"/>
              </a:spcBef>
              <a:buFont typeface="Arial"/>
              <a:buChar char="•"/>
            </a:pPr>
            <a:r>
              <a:rPr lang="en-US" sz="2574" spc="252">
                <a:solidFill>
                  <a:srgbClr val="000000"/>
                </a:solidFill>
                <a:latin typeface="Roboto Bold"/>
              </a:rPr>
              <a:t>Implementation Simplicity: </a:t>
            </a:r>
            <a:r>
              <a:rPr lang="en-US" sz="2574" spc="252">
                <a:solidFill>
                  <a:srgbClr val="000000"/>
                </a:solidFill>
                <a:latin typeface="Roboto"/>
              </a:rPr>
              <a:t>Building a CNN m</a:t>
            </a:r>
            <a:r>
              <a:rPr lang="en-US" sz="2574" spc="252">
                <a:solidFill>
                  <a:srgbClr val="000000"/>
                </a:solidFill>
                <a:latin typeface="Roboto"/>
              </a:rPr>
              <a:t>odel with sequential architecture is straightforward, making it accessible even for teams with moderate machine learning expertise.</a:t>
            </a:r>
          </a:p>
          <a:p>
            <a:pPr algn="l" marL="555927" indent="-277964" lvl="1">
              <a:lnSpc>
                <a:spcPts val="3553"/>
              </a:lnSpc>
              <a:spcBef>
                <a:spcPct val="0"/>
              </a:spcBef>
              <a:buFont typeface="Arial"/>
              <a:buChar char="•"/>
            </a:pPr>
            <a:r>
              <a:rPr lang="en-US" sz="2574" spc="252">
                <a:solidFill>
                  <a:srgbClr val="000000"/>
                </a:solidFill>
                <a:latin typeface="Roboto Bold"/>
              </a:rPr>
              <a:t>Infrastructure Support:</a:t>
            </a:r>
            <a:r>
              <a:rPr lang="en-US" sz="2574" spc="252">
                <a:solidFill>
                  <a:srgbClr val="000000"/>
                </a:solidFill>
                <a:latin typeface="Roboto"/>
              </a:rPr>
              <a:t> Cloud computing platforms (e.g., AWS, Google Cloud, Azure) offer scalable resources for training and deploying models, making it feasible to handle large datasets and complex computations.</a:t>
            </a:r>
          </a:p>
          <a:p>
            <a:pPr algn="l">
              <a:lnSpc>
                <a:spcPts val="3553"/>
              </a:lnSpc>
              <a:spcBef>
                <a:spcPct val="0"/>
              </a:spcBef>
            </a:pPr>
          </a:p>
        </p:txBody>
      </p:sp>
      <p:sp>
        <p:nvSpPr>
          <p:cNvPr name="TextBox 4" id="4"/>
          <p:cNvSpPr txBox="true"/>
          <p:nvPr/>
        </p:nvSpPr>
        <p:spPr>
          <a:xfrm rot="0">
            <a:off x="1028700" y="552755"/>
            <a:ext cx="16230600" cy="856639"/>
          </a:xfrm>
          <a:prstGeom prst="rect">
            <a:avLst/>
          </a:prstGeom>
        </p:spPr>
        <p:txBody>
          <a:bodyPr anchor="t" rtlCol="false" tIns="0" lIns="0" bIns="0" rIns="0">
            <a:spAutoFit/>
          </a:bodyPr>
          <a:lstStyle/>
          <a:p>
            <a:pPr algn="ctr">
              <a:lnSpc>
                <a:spcPts val="6930"/>
              </a:lnSpc>
              <a:spcBef>
                <a:spcPct val="0"/>
              </a:spcBef>
            </a:pPr>
            <a:r>
              <a:rPr lang="en-US" sz="5021" spc="492">
                <a:solidFill>
                  <a:srgbClr val="000000"/>
                </a:solidFill>
                <a:latin typeface="Oswald Bold"/>
              </a:rPr>
              <a:t>FEASABILITY</a:t>
            </a:r>
          </a:p>
        </p:txBody>
      </p:sp>
      <p:sp>
        <p:nvSpPr>
          <p:cNvPr name="AutoShape 5" id="5"/>
          <p:cNvSpPr/>
          <p:nvPr/>
        </p:nvSpPr>
        <p:spPr>
          <a:xfrm>
            <a:off x="6109888" y="1414157"/>
            <a:ext cx="6068223" cy="0"/>
          </a:xfrm>
          <a:prstGeom prst="line">
            <a:avLst/>
          </a:prstGeom>
          <a:ln cap="flat" w="9525">
            <a:solidFill>
              <a:srgbClr val="0C0804"/>
            </a:solidFill>
            <a:prstDash val="solid"/>
            <a:headEnd type="none" len="sm" w="sm"/>
            <a:tailEnd type="none" len="sm" w="sm"/>
          </a:ln>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TextBox 2" id="2"/>
          <p:cNvSpPr txBox="true"/>
          <p:nvPr/>
        </p:nvSpPr>
        <p:spPr>
          <a:xfrm rot="0">
            <a:off x="4432423" y="4782280"/>
            <a:ext cx="13484303" cy="1158875"/>
          </a:xfrm>
          <a:prstGeom prst="rect">
            <a:avLst/>
          </a:prstGeom>
        </p:spPr>
        <p:txBody>
          <a:bodyPr anchor="t" rtlCol="false" tIns="0" lIns="0" bIns="0" rIns="0">
            <a:spAutoFit/>
          </a:bodyPr>
          <a:lstStyle/>
          <a:p>
            <a:pPr algn="l">
              <a:lnSpc>
                <a:spcPts val="8800"/>
              </a:lnSpc>
            </a:pPr>
            <a:r>
              <a:rPr lang="en-US" sz="8000">
                <a:solidFill>
                  <a:srgbClr val="FFBD59"/>
                </a:solidFill>
                <a:latin typeface="Brice SemiExpanded Bold"/>
              </a:rPr>
              <a:t>SCALABILITY</a:t>
            </a:r>
          </a:p>
        </p:txBody>
      </p:sp>
      <p:sp>
        <p:nvSpPr>
          <p:cNvPr name="TextBox 3" id="3"/>
          <p:cNvSpPr txBox="true"/>
          <p:nvPr/>
        </p:nvSpPr>
        <p:spPr>
          <a:xfrm rot="0">
            <a:off x="2919489" y="5954910"/>
            <a:ext cx="13341117" cy="371475"/>
          </a:xfrm>
          <a:prstGeom prst="rect">
            <a:avLst/>
          </a:prstGeom>
        </p:spPr>
        <p:txBody>
          <a:bodyPr anchor="t" rtlCol="false" tIns="0" lIns="0" bIns="0" rIns="0">
            <a:spAutoFit/>
          </a:bodyPr>
          <a:lstStyle/>
          <a:p>
            <a:pPr algn="l">
              <a:lnSpc>
                <a:spcPts val="3000"/>
              </a:lnSpc>
            </a:pPr>
          </a:p>
        </p:txBody>
      </p:sp>
      <p:sp>
        <p:nvSpPr>
          <p:cNvPr name="AutoShape 4" id="4"/>
          <p:cNvSpPr/>
          <p:nvPr/>
        </p:nvSpPr>
        <p:spPr>
          <a:xfrm>
            <a:off x="2211528" y="5411251"/>
            <a:ext cx="13341117" cy="0"/>
          </a:xfrm>
          <a:prstGeom prst="line">
            <a:avLst/>
          </a:prstGeom>
          <a:ln cap="flat" w="9525">
            <a:solidFill>
              <a:srgbClr val="D6AE89"/>
            </a:solidFill>
            <a:prstDash val="solid"/>
            <a:headEnd type="none" len="sm" w="sm"/>
            <a:tailEnd type="none" len="sm" w="sm"/>
          </a:ln>
        </p:spPr>
      </p:sp>
      <p:sp>
        <p:nvSpPr>
          <p:cNvPr name="Freeform 5" id="5"/>
          <p:cNvSpPr/>
          <p:nvPr/>
        </p:nvSpPr>
        <p:spPr>
          <a:xfrm flipH="false" flipV="false" rot="0">
            <a:off x="7870608" y="2258767"/>
            <a:ext cx="2445488" cy="2518762"/>
          </a:xfrm>
          <a:custGeom>
            <a:avLst/>
            <a:gdLst/>
            <a:ahLst/>
            <a:cxnLst/>
            <a:rect r="r" b="b" t="t" l="l"/>
            <a:pathLst>
              <a:path h="2518762" w="2445488">
                <a:moveTo>
                  <a:pt x="0" y="0"/>
                </a:moveTo>
                <a:lnTo>
                  <a:pt x="2445489" y="0"/>
                </a:lnTo>
                <a:lnTo>
                  <a:pt x="2445489" y="2518762"/>
                </a:lnTo>
                <a:lnTo>
                  <a:pt x="0" y="2518762"/>
                </a:lnTo>
                <a:lnTo>
                  <a:pt x="0" y="0"/>
                </a:lnTo>
                <a:close/>
              </a:path>
            </a:pathLst>
          </a:custGeom>
          <a:blipFill>
            <a:blip r:embed="rId2">
              <a:alphaModFix amt="55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704737" y="2391596"/>
            <a:ext cx="2253104" cy="2253104"/>
          </a:xfrm>
          <a:custGeom>
            <a:avLst/>
            <a:gdLst/>
            <a:ahLst/>
            <a:cxnLst/>
            <a:rect r="r" b="b" t="t" l="l"/>
            <a:pathLst>
              <a:path h="2253104" w="2253104">
                <a:moveTo>
                  <a:pt x="0" y="0"/>
                </a:moveTo>
                <a:lnTo>
                  <a:pt x="2253104" y="0"/>
                </a:lnTo>
                <a:lnTo>
                  <a:pt x="2253104" y="2253104"/>
                </a:lnTo>
                <a:lnTo>
                  <a:pt x="0" y="2253104"/>
                </a:lnTo>
                <a:lnTo>
                  <a:pt x="0" y="0"/>
                </a:lnTo>
                <a:close/>
              </a:path>
            </a:pathLst>
          </a:custGeom>
          <a:blipFill>
            <a:blip r:embed="rId4">
              <a:alphaModFix amt="72000"/>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3223031" y="2258767"/>
            <a:ext cx="3398864" cy="2508980"/>
          </a:xfrm>
          <a:custGeom>
            <a:avLst/>
            <a:gdLst/>
            <a:ahLst/>
            <a:cxnLst/>
            <a:rect r="r" b="b" t="t" l="l"/>
            <a:pathLst>
              <a:path h="2508980" w="3398864">
                <a:moveTo>
                  <a:pt x="0" y="0"/>
                </a:moveTo>
                <a:lnTo>
                  <a:pt x="3398864" y="0"/>
                </a:lnTo>
                <a:lnTo>
                  <a:pt x="3398864" y="2508980"/>
                </a:lnTo>
                <a:lnTo>
                  <a:pt x="0" y="2508980"/>
                </a:lnTo>
                <a:lnTo>
                  <a:pt x="0" y="0"/>
                </a:lnTo>
                <a:close/>
              </a:path>
            </a:pathLst>
          </a:custGeom>
          <a:blipFill>
            <a:blip r:embed="rId6">
              <a:alphaModFix amt="83000"/>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7870608" y="5263186"/>
            <a:ext cx="3303967" cy="2420906"/>
          </a:xfrm>
          <a:custGeom>
            <a:avLst/>
            <a:gdLst/>
            <a:ahLst/>
            <a:cxnLst/>
            <a:rect r="r" b="b" t="t" l="l"/>
            <a:pathLst>
              <a:path h="2420906" w="3303967">
                <a:moveTo>
                  <a:pt x="0" y="0"/>
                </a:moveTo>
                <a:lnTo>
                  <a:pt x="3303967" y="0"/>
                </a:lnTo>
                <a:lnTo>
                  <a:pt x="3303967" y="2420907"/>
                </a:lnTo>
                <a:lnTo>
                  <a:pt x="0" y="2420907"/>
                </a:lnTo>
                <a:lnTo>
                  <a:pt x="0" y="0"/>
                </a:lnTo>
                <a:close/>
              </a:path>
            </a:pathLst>
          </a:custGeom>
          <a:blipFill>
            <a:blip r:embed="rId8">
              <a:alphaModFix amt="83000"/>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10887542" y="5435256"/>
            <a:ext cx="2335489" cy="2533568"/>
          </a:xfrm>
          <a:custGeom>
            <a:avLst/>
            <a:gdLst/>
            <a:ahLst/>
            <a:cxnLst/>
            <a:rect r="r" b="b" t="t" l="l"/>
            <a:pathLst>
              <a:path h="2533568" w="2335489">
                <a:moveTo>
                  <a:pt x="0" y="0"/>
                </a:moveTo>
                <a:lnTo>
                  <a:pt x="2335489" y="0"/>
                </a:lnTo>
                <a:lnTo>
                  <a:pt x="2335489" y="2533568"/>
                </a:lnTo>
                <a:lnTo>
                  <a:pt x="0" y="2533568"/>
                </a:lnTo>
                <a:lnTo>
                  <a:pt x="0" y="0"/>
                </a:lnTo>
                <a:close/>
              </a:path>
            </a:pathLst>
          </a:custGeom>
          <a:blipFill>
            <a:blip r:embed="rId10">
              <a:alphaModFix amt="7100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13811418" y="5263186"/>
            <a:ext cx="2222092" cy="2765046"/>
          </a:xfrm>
          <a:custGeom>
            <a:avLst/>
            <a:gdLst/>
            <a:ahLst/>
            <a:cxnLst/>
            <a:rect r="r" b="b" t="t" l="l"/>
            <a:pathLst>
              <a:path h="2765046" w="2222092">
                <a:moveTo>
                  <a:pt x="0" y="0"/>
                </a:moveTo>
                <a:lnTo>
                  <a:pt x="2222091" y="0"/>
                </a:lnTo>
                <a:lnTo>
                  <a:pt x="2222091" y="2765047"/>
                </a:lnTo>
                <a:lnTo>
                  <a:pt x="0" y="2765047"/>
                </a:lnTo>
                <a:lnTo>
                  <a:pt x="0" y="0"/>
                </a:lnTo>
                <a:close/>
              </a:path>
            </a:pathLst>
          </a:custGeom>
          <a:blipFill>
            <a:blip r:embed="rId12">
              <a:alphaModFix amt="73000"/>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740" t="-28627" r="-23140" b="-34787"/>
            </a:stretch>
          </a:blipFill>
        </p:spPr>
      </p:sp>
      <p:sp>
        <p:nvSpPr>
          <p:cNvPr name="TextBox 3" id="3"/>
          <p:cNvSpPr txBox="true"/>
          <p:nvPr/>
        </p:nvSpPr>
        <p:spPr>
          <a:xfrm rot="0">
            <a:off x="7144291" y="552755"/>
            <a:ext cx="3999418" cy="856639"/>
          </a:xfrm>
          <a:prstGeom prst="rect">
            <a:avLst/>
          </a:prstGeom>
        </p:spPr>
        <p:txBody>
          <a:bodyPr anchor="t" rtlCol="false" tIns="0" lIns="0" bIns="0" rIns="0">
            <a:spAutoFit/>
          </a:bodyPr>
          <a:lstStyle/>
          <a:p>
            <a:pPr algn="ctr">
              <a:lnSpc>
                <a:spcPts val="6930"/>
              </a:lnSpc>
              <a:spcBef>
                <a:spcPct val="0"/>
              </a:spcBef>
            </a:pPr>
            <a:r>
              <a:rPr lang="en-US" sz="5021" spc="492">
                <a:solidFill>
                  <a:srgbClr val="000000"/>
                </a:solidFill>
                <a:latin typeface="Oswald Bold"/>
              </a:rPr>
              <a:t>SCALABILITY</a:t>
            </a:r>
          </a:p>
        </p:txBody>
      </p:sp>
      <p:sp>
        <p:nvSpPr>
          <p:cNvPr name="TextBox 4" id="4"/>
          <p:cNvSpPr txBox="true"/>
          <p:nvPr/>
        </p:nvSpPr>
        <p:spPr>
          <a:xfrm rot="0">
            <a:off x="696707" y="1906906"/>
            <a:ext cx="16894586" cy="8380094"/>
          </a:xfrm>
          <a:prstGeom prst="rect">
            <a:avLst/>
          </a:prstGeom>
        </p:spPr>
        <p:txBody>
          <a:bodyPr anchor="t" rtlCol="false" tIns="0" lIns="0" bIns="0" rIns="0">
            <a:spAutoFit/>
          </a:bodyPr>
          <a:lstStyle/>
          <a:p>
            <a:pPr algn="l" marL="647700" indent="-323850" lvl="1">
              <a:lnSpc>
                <a:spcPts val="4140"/>
              </a:lnSpc>
              <a:buFont typeface="Arial"/>
              <a:buChar char="•"/>
            </a:pPr>
            <a:r>
              <a:rPr lang="en-US" sz="3000" spc="294">
                <a:solidFill>
                  <a:srgbClr val="000000"/>
                </a:solidFill>
                <a:latin typeface="Roboto Bold"/>
              </a:rPr>
              <a:t>Model Generalization: </a:t>
            </a:r>
            <a:r>
              <a:rPr lang="en-US" sz="3000" spc="294">
                <a:solidFill>
                  <a:srgbClr val="000000"/>
                </a:solidFill>
                <a:latin typeface="Roboto"/>
              </a:rPr>
              <a:t>The CNN model can be trained to recognize a wide range of diseases across different crops, making it adaptable to various agricultural contexts globally.</a:t>
            </a:r>
          </a:p>
          <a:p>
            <a:pPr algn="l" marL="647700" indent="-323850" lvl="1">
              <a:lnSpc>
                <a:spcPts val="4140"/>
              </a:lnSpc>
              <a:spcBef>
                <a:spcPct val="0"/>
              </a:spcBef>
              <a:buFont typeface="Arial"/>
              <a:buChar char="•"/>
            </a:pPr>
            <a:r>
              <a:rPr lang="en-US" sz="3000" spc="294">
                <a:solidFill>
                  <a:srgbClr val="000000"/>
                </a:solidFill>
                <a:latin typeface="Roboto Bold"/>
              </a:rPr>
              <a:t>Data Augmentation and Collection: </a:t>
            </a:r>
            <a:r>
              <a:rPr lang="en-US" sz="3000" spc="294">
                <a:solidFill>
                  <a:srgbClr val="000000"/>
                </a:solidFill>
                <a:latin typeface="Roboto"/>
              </a:rPr>
              <a:t>New data from different regions and conditions can be continuously collected and used t</a:t>
            </a:r>
            <a:r>
              <a:rPr lang="en-US" sz="3000" spc="294">
                <a:solidFill>
                  <a:srgbClr val="000000"/>
                </a:solidFill>
                <a:latin typeface="Roboto"/>
              </a:rPr>
              <a:t>o retrain the model, enhancing its accuracy and robustness over time.</a:t>
            </a:r>
          </a:p>
          <a:p>
            <a:pPr algn="l" marL="647700" indent="-323850" lvl="1">
              <a:lnSpc>
                <a:spcPts val="4140"/>
              </a:lnSpc>
              <a:spcBef>
                <a:spcPct val="0"/>
              </a:spcBef>
              <a:buFont typeface="Arial"/>
              <a:buChar char="•"/>
            </a:pPr>
            <a:r>
              <a:rPr lang="en-US" sz="3000" spc="294">
                <a:solidFill>
                  <a:srgbClr val="000000"/>
                </a:solidFill>
                <a:latin typeface="Roboto Bold"/>
              </a:rPr>
              <a:t>Deployment Platforms: </a:t>
            </a:r>
            <a:r>
              <a:rPr lang="en-US" sz="3000" spc="294">
                <a:solidFill>
                  <a:srgbClr val="000000"/>
                </a:solidFill>
                <a:latin typeface="Roboto"/>
              </a:rPr>
              <a:t>The model can be deployed on multiple platforms, including mobile apps and web applications, making it accessible to a large number of users.</a:t>
            </a:r>
          </a:p>
          <a:p>
            <a:pPr algn="l" marL="647700" indent="-323850" lvl="1">
              <a:lnSpc>
                <a:spcPts val="4140"/>
              </a:lnSpc>
              <a:spcBef>
                <a:spcPct val="0"/>
              </a:spcBef>
              <a:buFont typeface="Arial"/>
              <a:buChar char="•"/>
            </a:pPr>
            <a:r>
              <a:rPr lang="en-US" sz="3000" spc="294">
                <a:solidFill>
                  <a:srgbClr val="000000"/>
                </a:solidFill>
                <a:latin typeface="Roboto Bold"/>
              </a:rPr>
              <a:t>IoT and Automation Integration: </a:t>
            </a:r>
            <a:r>
              <a:rPr lang="en-US" sz="3000" spc="294">
                <a:solidFill>
                  <a:srgbClr val="000000"/>
                </a:solidFill>
                <a:latin typeface="Roboto"/>
              </a:rPr>
              <a:t>The model can be integrated with IoT devices for real-time monitoring and automated disease detection in large-scale agricultural operations.</a:t>
            </a:r>
          </a:p>
          <a:p>
            <a:pPr algn="l" marL="647700" indent="-323850" lvl="1">
              <a:lnSpc>
                <a:spcPts val="4140"/>
              </a:lnSpc>
              <a:spcBef>
                <a:spcPct val="0"/>
              </a:spcBef>
              <a:buFont typeface="Arial"/>
              <a:buChar char="•"/>
            </a:pPr>
            <a:r>
              <a:rPr lang="en-US" sz="3000" spc="294">
                <a:solidFill>
                  <a:srgbClr val="000000"/>
                </a:solidFill>
                <a:latin typeface="Roboto Bold"/>
              </a:rPr>
              <a:t>Cloud-Based Solutions: </a:t>
            </a:r>
            <a:r>
              <a:rPr lang="en-US" sz="3000" spc="294">
                <a:solidFill>
                  <a:srgbClr val="000000"/>
                </a:solidFill>
                <a:latin typeface="Roboto"/>
              </a:rPr>
              <a:t>Utilizing cloud-based solutions for storage, processing, and deployment ensures that the project can scale to meet the needs of large user bases without significant infrastructure investments.</a:t>
            </a:r>
          </a:p>
          <a:p>
            <a:pPr algn="l">
              <a:lnSpc>
                <a:spcPts val="4140"/>
              </a:lnSpc>
              <a:spcBef>
                <a:spcPct val="0"/>
              </a:spcBef>
            </a:pPr>
          </a:p>
        </p:txBody>
      </p:sp>
      <p:sp>
        <p:nvSpPr>
          <p:cNvPr name="AutoShape 5" id="5"/>
          <p:cNvSpPr/>
          <p:nvPr/>
        </p:nvSpPr>
        <p:spPr>
          <a:xfrm>
            <a:off x="6109888" y="1414157"/>
            <a:ext cx="6068223" cy="0"/>
          </a:xfrm>
          <a:prstGeom prst="line">
            <a:avLst/>
          </a:prstGeom>
          <a:ln cap="flat" w="9525">
            <a:solidFill>
              <a:srgbClr val="0C0804"/>
            </a:solidFill>
            <a:prstDash val="solid"/>
            <a:headEnd type="none" len="sm" w="sm"/>
            <a:tailEnd type="none" len="sm" w="sm"/>
          </a:ln>
        </p:spPr>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TextBox 2" id="2"/>
          <p:cNvSpPr txBox="true"/>
          <p:nvPr/>
        </p:nvSpPr>
        <p:spPr>
          <a:xfrm rot="0">
            <a:off x="2919489" y="4257138"/>
            <a:ext cx="13341117" cy="1158875"/>
          </a:xfrm>
          <a:prstGeom prst="rect">
            <a:avLst/>
          </a:prstGeom>
        </p:spPr>
        <p:txBody>
          <a:bodyPr anchor="t" rtlCol="false" tIns="0" lIns="0" bIns="0" rIns="0">
            <a:spAutoFit/>
          </a:bodyPr>
          <a:lstStyle/>
          <a:p>
            <a:pPr algn="l">
              <a:lnSpc>
                <a:spcPts val="8800"/>
              </a:lnSpc>
            </a:pPr>
            <a:r>
              <a:rPr lang="en-US" sz="8000">
                <a:solidFill>
                  <a:srgbClr val="FFBD59"/>
                </a:solidFill>
                <a:latin typeface="Brice SemiExpanded Bold"/>
              </a:rPr>
              <a:t>DEMONSTRATION</a:t>
            </a:r>
          </a:p>
        </p:txBody>
      </p:sp>
      <p:sp>
        <p:nvSpPr>
          <p:cNvPr name="TextBox 3" id="3"/>
          <p:cNvSpPr txBox="true"/>
          <p:nvPr/>
        </p:nvSpPr>
        <p:spPr>
          <a:xfrm rot="0">
            <a:off x="2919489" y="5954910"/>
            <a:ext cx="13341117" cy="371475"/>
          </a:xfrm>
          <a:prstGeom prst="rect">
            <a:avLst/>
          </a:prstGeom>
        </p:spPr>
        <p:txBody>
          <a:bodyPr anchor="t" rtlCol="false" tIns="0" lIns="0" bIns="0" rIns="0">
            <a:spAutoFit/>
          </a:bodyPr>
          <a:lstStyle/>
          <a:p>
            <a:pPr algn="l">
              <a:lnSpc>
                <a:spcPts val="3000"/>
              </a:lnSpc>
            </a:pPr>
          </a:p>
        </p:txBody>
      </p:sp>
      <p:sp>
        <p:nvSpPr>
          <p:cNvPr name="AutoShape 4" id="4"/>
          <p:cNvSpPr/>
          <p:nvPr/>
        </p:nvSpPr>
        <p:spPr>
          <a:xfrm>
            <a:off x="2211528" y="5411251"/>
            <a:ext cx="13341117" cy="0"/>
          </a:xfrm>
          <a:prstGeom prst="line">
            <a:avLst/>
          </a:prstGeom>
          <a:ln cap="flat" w="9525">
            <a:solidFill>
              <a:srgbClr val="D6AE89"/>
            </a:solidFill>
            <a:prstDash val="solid"/>
            <a:headEnd type="none" len="sm" w="sm"/>
            <a:tailEnd type="none" len="sm" w="sm"/>
          </a:ln>
        </p:spPr>
      </p:sp>
      <p:sp>
        <p:nvSpPr>
          <p:cNvPr name="Freeform 5" id="5"/>
          <p:cNvSpPr/>
          <p:nvPr/>
        </p:nvSpPr>
        <p:spPr>
          <a:xfrm flipH="false" flipV="false" rot="0">
            <a:off x="7870608" y="2258767"/>
            <a:ext cx="2445488" cy="2518762"/>
          </a:xfrm>
          <a:custGeom>
            <a:avLst/>
            <a:gdLst/>
            <a:ahLst/>
            <a:cxnLst/>
            <a:rect r="r" b="b" t="t" l="l"/>
            <a:pathLst>
              <a:path h="2518762" w="2445488">
                <a:moveTo>
                  <a:pt x="0" y="0"/>
                </a:moveTo>
                <a:lnTo>
                  <a:pt x="2445489" y="0"/>
                </a:lnTo>
                <a:lnTo>
                  <a:pt x="2445489" y="2518762"/>
                </a:lnTo>
                <a:lnTo>
                  <a:pt x="0" y="2518762"/>
                </a:lnTo>
                <a:lnTo>
                  <a:pt x="0" y="0"/>
                </a:lnTo>
                <a:close/>
              </a:path>
            </a:pathLst>
          </a:custGeom>
          <a:blipFill>
            <a:blip r:embed="rId2">
              <a:alphaModFix amt="55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704737" y="2391596"/>
            <a:ext cx="2253104" cy="2253104"/>
          </a:xfrm>
          <a:custGeom>
            <a:avLst/>
            <a:gdLst/>
            <a:ahLst/>
            <a:cxnLst/>
            <a:rect r="r" b="b" t="t" l="l"/>
            <a:pathLst>
              <a:path h="2253104" w="2253104">
                <a:moveTo>
                  <a:pt x="0" y="0"/>
                </a:moveTo>
                <a:lnTo>
                  <a:pt x="2253104" y="0"/>
                </a:lnTo>
                <a:lnTo>
                  <a:pt x="2253104" y="2253104"/>
                </a:lnTo>
                <a:lnTo>
                  <a:pt x="0" y="2253104"/>
                </a:lnTo>
                <a:lnTo>
                  <a:pt x="0" y="0"/>
                </a:lnTo>
                <a:close/>
              </a:path>
            </a:pathLst>
          </a:custGeom>
          <a:blipFill>
            <a:blip r:embed="rId4">
              <a:alphaModFix amt="72000"/>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3223031" y="2258767"/>
            <a:ext cx="3398864" cy="2508980"/>
          </a:xfrm>
          <a:custGeom>
            <a:avLst/>
            <a:gdLst/>
            <a:ahLst/>
            <a:cxnLst/>
            <a:rect r="r" b="b" t="t" l="l"/>
            <a:pathLst>
              <a:path h="2508980" w="3398864">
                <a:moveTo>
                  <a:pt x="0" y="0"/>
                </a:moveTo>
                <a:lnTo>
                  <a:pt x="3398864" y="0"/>
                </a:lnTo>
                <a:lnTo>
                  <a:pt x="3398864" y="2508980"/>
                </a:lnTo>
                <a:lnTo>
                  <a:pt x="0" y="2508980"/>
                </a:lnTo>
                <a:lnTo>
                  <a:pt x="0" y="0"/>
                </a:lnTo>
                <a:close/>
              </a:path>
            </a:pathLst>
          </a:custGeom>
          <a:blipFill>
            <a:blip r:embed="rId6">
              <a:alphaModFix amt="83000"/>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7870608" y="5263186"/>
            <a:ext cx="3303967" cy="2420906"/>
          </a:xfrm>
          <a:custGeom>
            <a:avLst/>
            <a:gdLst/>
            <a:ahLst/>
            <a:cxnLst/>
            <a:rect r="r" b="b" t="t" l="l"/>
            <a:pathLst>
              <a:path h="2420906" w="3303967">
                <a:moveTo>
                  <a:pt x="0" y="0"/>
                </a:moveTo>
                <a:lnTo>
                  <a:pt x="3303967" y="0"/>
                </a:lnTo>
                <a:lnTo>
                  <a:pt x="3303967" y="2420907"/>
                </a:lnTo>
                <a:lnTo>
                  <a:pt x="0" y="2420907"/>
                </a:lnTo>
                <a:lnTo>
                  <a:pt x="0" y="0"/>
                </a:lnTo>
                <a:close/>
              </a:path>
            </a:pathLst>
          </a:custGeom>
          <a:blipFill>
            <a:blip r:embed="rId8">
              <a:alphaModFix amt="83000"/>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10887542" y="5435256"/>
            <a:ext cx="2335489" cy="2533568"/>
          </a:xfrm>
          <a:custGeom>
            <a:avLst/>
            <a:gdLst/>
            <a:ahLst/>
            <a:cxnLst/>
            <a:rect r="r" b="b" t="t" l="l"/>
            <a:pathLst>
              <a:path h="2533568" w="2335489">
                <a:moveTo>
                  <a:pt x="0" y="0"/>
                </a:moveTo>
                <a:lnTo>
                  <a:pt x="2335489" y="0"/>
                </a:lnTo>
                <a:lnTo>
                  <a:pt x="2335489" y="2533568"/>
                </a:lnTo>
                <a:lnTo>
                  <a:pt x="0" y="2533568"/>
                </a:lnTo>
                <a:lnTo>
                  <a:pt x="0" y="0"/>
                </a:lnTo>
                <a:close/>
              </a:path>
            </a:pathLst>
          </a:custGeom>
          <a:blipFill>
            <a:blip r:embed="rId10">
              <a:alphaModFix amt="7100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13811418" y="5263186"/>
            <a:ext cx="2222092" cy="2765046"/>
          </a:xfrm>
          <a:custGeom>
            <a:avLst/>
            <a:gdLst/>
            <a:ahLst/>
            <a:cxnLst/>
            <a:rect r="r" b="b" t="t" l="l"/>
            <a:pathLst>
              <a:path h="2765046" w="2222092">
                <a:moveTo>
                  <a:pt x="0" y="0"/>
                </a:moveTo>
                <a:lnTo>
                  <a:pt x="2222091" y="0"/>
                </a:lnTo>
                <a:lnTo>
                  <a:pt x="2222091" y="2765047"/>
                </a:lnTo>
                <a:lnTo>
                  <a:pt x="0" y="2765047"/>
                </a:lnTo>
                <a:lnTo>
                  <a:pt x="0" y="0"/>
                </a:lnTo>
                <a:close/>
              </a:path>
            </a:pathLst>
          </a:custGeom>
          <a:blipFill>
            <a:blip r:embed="rId12">
              <a:alphaModFix amt="73000"/>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TextBox 2" id="2"/>
          <p:cNvSpPr txBox="true"/>
          <p:nvPr/>
        </p:nvSpPr>
        <p:spPr>
          <a:xfrm rot="0">
            <a:off x="3937811" y="-623666"/>
            <a:ext cx="12521169" cy="5447665"/>
          </a:xfrm>
          <a:prstGeom prst="rect">
            <a:avLst/>
          </a:prstGeom>
        </p:spPr>
        <p:txBody>
          <a:bodyPr anchor="t" rtlCol="false" tIns="0" lIns="0" bIns="0" rIns="0">
            <a:spAutoFit/>
          </a:bodyPr>
          <a:lstStyle/>
          <a:p>
            <a:pPr algn="l">
              <a:lnSpc>
                <a:spcPts val="10669"/>
              </a:lnSpc>
            </a:pPr>
          </a:p>
          <a:p>
            <a:pPr algn="l">
              <a:lnSpc>
                <a:spcPts val="10669"/>
              </a:lnSpc>
            </a:pPr>
            <a:r>
              <a:rPr lang="en-US" sz="9699">
                <a:solidFill>
                  <a:srgbClr val="D6AE89"/>
                </a:solidFill>
                <a:latin typeface="Bernoru Expanded"/>
                <a:ea typeface="Bernoru Expanded"/>
              </a:rPr>
              <a:t>Lear﻿nings</a:t>
            </a:r>
          </a:p>
          <a:p>
            <a:pPr algn="l">
              <a:lnSpc>
                <a:spcPts val="10669"/>
              </a:lnSpc>
            </a:pPr>
          </a:p>
          <a:p>
            <a:pPr algn="l">
              <a:lnSpc>
                <a:spcPts val="10669"/>
              </a:lnSpc>
            </a:pPr>
          </a:p>
        </p:txBody>
      </p:sp>
      <p:sp>
        <p:nvSpPr>
          <p:cNvPr name="TextBox 3" id="3"/>
          <p:cNvSpPr txBox="true"/>
          <p:nvPr/>
        </p:nvSpPr>
        <p:spPr>
          <a:xfrm rot="0">
            <a:off x="1313221" y="4482309"/>
            <a:ext cx="3102357" cy="3988410"/>
          </a:xfrm>
          <a:prstGeom prst="rect">
            <a:avLst/>
          </a:prstGeom>
        </p:spPr>
        <p:txBody>
          <a:bodyPr anchor="t" rtlCol="false" tIns="0" lIns="0" bIns="0" rIns="0">
            <a:spAutoFit/>
          </a:bodyPr>
          <a:lstStyle/>
          <a:p>
            <a:pPr algn="ctr">
              <a:lnSpc>
                <a:spcPts val="2898"/>
              </a:lnSpc>
            </a:pPr>
            <a:r>
              <a:rPr lang="en-US" sz="2100" spc="205">
                <a:solidFill>
                  <a:srgbClr val="FFFFFF"/>
                </a:solidFill>
                <a:latin typeface="DM Sans"/>
              </a:rPr>
              <a:t>We learned how to gather requirements from stakeholders (team members, clients, or users). Understanding the project scope, goals, and constraints is crucial for successful planning.</a:t>
            </a:r>
          </a:p>
          <a:p>
            <a:pPr algn="ctr">
              <a:lnSpc>
                <a:spcPts val="2898"/>
              </a:lnSpc>
            </a:pPr>
          </a:p>
        </p:txBody>
      </p:sp>
      <p:sp>
        <p:nvSpPr>
          <p:cNvPr name="TextBox 4" id="4"/>
          <p:cNvSpPr txBox="true"/>
          <p:nvPr/>
        </p:nvSpPr>
        <p:spPr>
          <a:xfrm rot="0">
            <a:off x="1204003" y="3037545"/>
            <a:ext cx="3467055" cy="999170"/>
          </a:xfrm>
          <a:prstGeom prst="rect">
            <a:avLst/>
          </a:prstGeom>
        </p:spPr>
        <p:txBody>
          <a:bodyPr anchor="t" rtlCol="false" tIns="0" lIns="0" bIns="0" rIns="0">
            <a:spAutoFit/>
          </a:bodyPr>
          <a:lstStyle/>
          <a:p>
            <a:pPr algn="ctr">
              <a:lnSpc>
                <a:spcPts val="4073"/>
              </a:lnSpc>
            </a:pPr>
            <a:r>
              <a:rPr lang="en-US" sz="2951" spc="289">
                <a:solidFill>
                  <a:srgbClr val="FFFFFF"/>
                </a:solidFill>
                <a:latin typeface="DM Sans Bold"/>
              </a:rPr>
              <a:t>PROJECT PLANNING</a:t>
            </a:r>
          </a:p>
        </p:txBody>
      </p:sp>
      <p:sp>
        <p:nvSpPr>
          <p:cNvPr name="TextBox 5" id="5"/>
          <p:cNvSpPr txBox="true"/>
          <p:nvPr/>
        </p:nvSpPr>
        <p:spPr>
          <a:xfrm rot="0">
            <a:off x="5133339" y="4482309"/>
            <a:ext cx="3290235" cy="5052596"/>
          </a:xfrm>
          <a:prstGeom prst="rect">
            <a:avLst/>
          </a:prstGeom>
        </p:spPr>
        <p:txBody>
          <a:bodyPr anchor="t" rtlCol="false" tIns="0" lIns="0" bIns="0" rIns="0">
            <a:spAutoFit/>
          </a:bodyPr>
          <a:lstStyle/>
          <a:p>
            <a:pPr algn="ctr">
              <a:lnSpc>
                <a:spcPts val="2883"/>
              </a:lnSpc>
            </a:pPr>
            <a:r>
              <a:rPr lang="en-US" sz="2089" spc="204">
                <a:solidFill>
                  <a:srgbClr val="FFFFFF"/>
                </a:solidFill>
                <a:latin typeface="DM Sans"/>
              </a:rPr>
              <a:t>During the design phase, we explored wireframing tools or techniques to create a visual representation of our website’s layout.</a:t>
            </a:r>
          </a:p>
          <a:p>
            <a:pPr algn="ctr">
              <a:lnSpc>
                <a:spcPts val="2883"/>
              </a:lnSpc>
            </a:pPr>
            <a:r>
              <a:rPr lang="en-US" sz="2089" spc="204">
                <a:solidFill>
                  <a:srgbClr val="FFFFFF"/>
                </a:solidFill>
                <a:latin typeface="DM Sans"/>
              </a:rPr>
              <a:t>Learning about user experience (UX) design principles and creating intuitive interfaces was essential.</a:t>
            </a:r>
          </a:p>
          <a:p>
            <a:pPr algn="ctr">
              <a:lnSpc>
                <a:spcPts val="2883"/>
              </a:lnSpc>
            </a:pPr>
          </a:p>
        </p:txBody>
      </p:sp>
      <p:sp>
        <p:nvSpPr>
          <p:cNvPr name="TextBox 6" id="6"/>
          <p:cNvSpPr txBox="true"/>
          <p:nvPr/>
        </p:nvSpPr>
        <p:spPr>
          <a:xfrm rot="0">
            <a:off x="5133339" y="3003166"/>
            <a:ext cx="3254278" cy="999170"/>
          </a:xfrm>
          <a:prstGeom prst="rect">
            <a:avLst/>
          </a:prstGeom>
        </p:spPr>
        <p:txBody>
          <a:bodyPr anchor="t" rtlCol="false" tIns="0" lIns="0" bIns="0" rIns="0">
            <a:spAutoFit/>
          </a:bodyPr>
          <a:lstStyle/>
          <a:p>
            <a:pPr algn="ctr">
              <a:lnSpc>
                <a:spcPts val="4073"/>
              </a:lnSpc>
            </a:pPr>
            <a:r>
              <a:rPr lang="en-US" sz="2951" spc="289">
                <a:solidFill>
                  <a:srgbClr val="FFFFFF"/>
                </a:solidFill>
                <a:latin typeface="DM Sans Bold"/>
              </a:rPr>
              <a:t>DESIGN AND WIREFRAMING</a:t>
            </a:r>
          </a:p>
        </p:txBody>
      </p:sp>
      <p:sp>
        <p:nvSpPr>
          <p:cNvPr name="TextBox 7" id="7"/>
          <p:cNvSpPr txBox="true"/>
          <p:nvPr/>
        </p:nvSpPr>
        <p:spPr>
          <a:xfrm rot="0">
            <a:off x="8998213" y="4482309"/>
            <a:ext cx="3583798" cy="4894234"/>
          </a:xfrm>
          <a:prstGeom prst="rect">
            <a:avLst/>
          </a:prstGeom>
        </p:spPr>
        <p:txBody>
          <a:bodyPr anchor="t" rtlCol="false" tIns="0" lIns="0" bIns="0" rIns="0">
            <a:spAutoFit/>
          </a:bodyPr>
          <a:lstStyle/>
          <a:p>
            <a:pPr algn="ctr">
              <a:lnSpc>
                <a:spcPts val="3562"/>
              </a:lnSpc>
            </a:pPr>
            <a:r>
              <a:rPr lang="en-US" sz="2581" spc="253">
                <a:solidFill>
                  <a:srgbClr val="FFFFFF"/>
                </a:solidFill>
                <a:latin typeface="DM Sans"/>
              </a:rPr>
              <a:t>Using Git for version control allowed us to collaborate effectively with our team.</a:t>
            </a:r>
          </a:p>
          <a:p>
            <a:pPr algn="ctr">
              <a:lnSpc>
                <a:spcPts val="3562"/>
              </a:lnSpc>
            </a:pPr>
            <a:r>
              <a:rPr lang="en-US" sz="2581" spc="253">
                <a:solidFill>
                  <a:srgbClr val="FFFFFF"/>
                </a:solidFill>
                <a:latin typeface="DM Sans"/>
              </a:rPr>
              <a:t>We</a:t>
            </a:r>
            <a:r>
              <a:rPr lang="en-US" sz="2581" spc="253">
                <a:solidFill>
                  <a:srgbClr val="FFFFFF"/>
                </a:solidFill>
                <a:latin typeface="DM Sans"/>
              </a:rPr>
              <a:t> learned about branching, merging, and resolving conflicts.</a:t>
            </a:r>
          </a:p>
          <a:p>
            <a:pPr algn="ctr">
              <a:lnSpc>
                <a:spcPts val="3562"/>
              </a:lnSpc>
            </a:pPr>
          </a:p>
        </p:txBody>
      </p:sp>
      <p:sp>
        <p:nvSpPr>
          <p:cNvPr name="TextBox 8" id="8"/>
          <p:cNvSpPr txBox="true"/>
          <p:nvPr/>
        </p:nvSpPr>
        <p:spPr>
          <a:xfrm rot="0">
            <a:off x="9016243" y="2770885"/>
            <a:ext cx="3547737" cy="1454207"/>
          </a:xfrm>
          <a:prstGeom prst="rect">
            <a:avLst/>
          </a:prstGeom>
        </p:spPr>
        <p:txBody>
          <a:bodyPr anchor="t" rtlCol="false" tIns="0" lIns="0" bIns="0" rIns="0">
            <a:spAutoFit/>
          </a:bodyPr>
          <a:lstStyle/>
          <a:p>
            <a:pPr algn="ctr">
              <a:lnSpc>
                <a:spcPts val="3883"/>
              </a:lnSpc>
            </a:pPr>
            <a:r>
              <a:rPr lang="en-US" sz="2813" spc="275">
                <a:solidFill>
                  <a:srgbClr val="FFFFFF"/>
                </a:solidFill>
                <a:latin typeface="DM Sans Bold"/>
              </a:rPr>
              <a:t>VERSION CONTROL AND COLLABORATION</a:t>
            </a:r>
          </a:p>
        </p:txBody>
      </p:sp>
      <p:sp>
        <p:nvSpPr>
          <p:cNvPr name="TextBox 9" id="9"/>
          <p:cNvSpPr txBox="true"/>
          <p:nvPr/>
        </p:nvSpPr>
        <p:spPr>
          <a:xfrm rot="0">
            <a:off x="13587544" y="4482309"/>
            <a:ext cx="2871436" cy="4598389"/>
          </a:xfrm>
          <a:prstGeom prst="rect">
            <a:avLst/>
          </a:prstGeom>
        </p:spPr>
        <p:txBody>
          <a:bodyPr anchor="t" rtlCol="false" tIns="0" lIns="0" bIns="0" rIns="0">
            <a:spAutoFit/>
          </a:bodyPr>
          <a:lstStyle/>
          <a:p>
            <a:pPr algn="ctr">
              <a:lnSpc>
                <a:spcPts val="2825"/>
              </a:lnSpc>
            </a:pPr>
            <a:r>
              <a:rPr lang="en-US" sz="2047" spc="200">
                <a:solidFill>
                  <a:srgbClr val="FFFFFF"/>
                </a:solidFill>
                <a:latin typeface="DM Sans"/>
              </a:rPr>
              <a:t>Experience with DBMS projects is highly sought after in industries such as software development, data analysis, and database administration. It can open doors to exciting career opportunities and advancement.</a:t>
            </a:r>
          </a:p>
        </p:txBody>
      </p:sp>
      <p:sp>
        <p:nvSpPr>
          <p:cNvPr name="TextBox 10" id="10"/>
          <p:cNvSpPr txBox="true"/>
          <p:nvPr/>
        </p:nvSpPr>
        <p:spPr>
          <a:xfrm rot="0">
            <a:off x="12888152" y="2780410"/>
            <a:ext cx="4371148" cy="1513441"/>
          </a:xfrm>
          <a:prstGeom prst="rect">
            <a:avLst/>
          </a:prstGeom>
        </p:spPr>
        <p:txBody>
          <a:bodyPr anchor="t" rtlCol="false" tIns="0" lIns="0" bIns="0" rIns="0">
            <a:spAutoFit/>
          </a:bodyPr>
          <a:lstStyle/>
          <a:p>
            <a:pPr algn="ctr">
              <a:lnSpc>
                <a:spcPts val="4073"/>
              </a:lnSpc>
            </a:pPr>
            <a:r>
              <a:rPr lang="en-US" sz="2951" spc="289">
                <a:solidFill>
                  <a:srgbClr val="FFFFFF"/>
                </a:solidFill>
                <a:latin typeface="DM Sans Bold"/>
              </a:rPr>
              <a:t>DOCUMENTATION AND COMMUNICATION</a:t>
            </a:r>
          </a:p>
        </p:txBody>
      </p:sp>
      <p:sp>
        <p:nvSpPr>
          <p:cNvPr name="Freeform 11" id="11"/>
          <p:cNvSpPr/>
          <p:nvPr/>
        </p:nvSpPr>
        <p:spPr>
          <a:xfrm flipH="false" flipV="false" rot="-10799999">
            <a:off x="-2791215" y="-6936689"/>
            <a:ext cx="7835077" cy="10939025"/>
          </a:xfrm>
          <a:custGeom>
            <a:avLst/>
            <a:gdLst/>
            <a:ahLst/>
            <a:cxnLst/>
            <a:rect r="r" b="b" t="t" l="l"/>
            <a:pathLst>
              <a:path h="10939025" w="7835077">
                <a:moveTo>
                  <a:pt x="0" y="0"/>
                </a:moveTo>
                <a:lnTo>
                  <a:pt x="7835077" y="0"/>
                </a:lnTo>
                <a:lnTo>
                  <a:pt x="7835077" y="10939025"/>
                </a:lnTo>
                <a:lnTo>
                  <a:pt x="0" y="109390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375277" y="2558775"/>
            <a:ext cx="2282288" cy="2350671"/>
          </a:xfrm>
          <a:custGeom>
            <a:avLst/>
            <a:gdLst/>
            <a:ahLst/>
            <a:cxnLst/>
            <a:rect r="r" b="b" t="t" l="l"/>
            <a:pathLst>
              <a:path h="2350671" w="2282288">
                <a:moveTo>
                  <a:pt x="0" y="0"/>
                </a:moveTo>
                <a:lnTo>
                  <a:pt x="2282288" y="0"/>
                </a:lnTo>
                <a:lnTo>
                  <a:pt x="2282288" y="2350671"/>
                </a:lnTo>
                <a:lnTo>
                  <a:pt x="0" y="2350671"/>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2898722" y="1636476"/>
            <a:ext cx="4360578" cy="4114800"/>
          </a:xfrm>
          <a:custGeom>
            <a:avLst/>
            <a:gdLst/>
            <a:ahLst/>
            <a:cxnLst/>
            <a:rect r="r" b="b" t="t" l="l"/>
            <a:pathLst>
              <a:path h="4114800" w="4360578">
                <a:moveTo>
                  <a:pt x="0" y="0"/>
                </a:moveTo>
                <a:lnTo>
                  <a:pt x="4360578" y="0"/>
                </a:lnTo>
                <a:lnTo>
                  <a:pt x="4360578"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2492400" y="6113226"/>
            <a:ext cx="4766900" cy="3752850"/>
          </a:xfrm>
          <a:custGeom>
            <a:avLst/>
            <a:gdLst/>
            <a:ahLst/>
            <a:cxnLst/>
            <a:rect r="r" b="b" t="t" l="l"/>
            <a:pathLst>
              <a:path h="3752850" w="4766900">
                <a:moveTo>
                  <a:pt x="0" y="0"/>
                </a:moveTo>
                <a:lnTo>
                  <a:pt x="4766900" y="0"/>
                </a:lnTo>
                <a:lnTo>
                  <a:pt x="4766900" y="3752850"/>
                </a:lnTo>
                <a:lnTo>
                  <a:pt x="0" y="375285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6" id="6"/>
          <p:cNvSpPr txBox="true"/>
          <p:nvPr/>
        </p:nvSpPr>
        <p:spPr>
          <a:xfrm rot="0">
            <a:off x="641126" y="2635502"/>
            <a:ext cx="18615086" cy="9618531"/>
          </a:xfrm>
          <a:prstGeom prst="rect">
            <a:avLst/>
          </a:prstGeom>
        </p:spPr>
        <p:txBody>
          <a:bodyPr anchor="t" rtlCol="false" tIns="0" lIns="0" bIns="0" rIns="0">
            <a:spAutoFit/>
          </a:bodyPr>
          <a:lstStyle/>
          <a:p>
            <a:pPr algn="l" marL="1084246" indent="-542123" lvl="1">
              <a:lnSpc>
                <a:spcPts val="6930"/>
              </a:lnSpc>
              <a:buFont typeface="Arial"/>
              <a:buChar char="•"/>
            </a:pPr>
            <a:r>
              <a:rPr lang="en-US" sz="5021" spc="492">
                <a:solidFill>
                  <a:srgbClr val="F5FFF5"/>
                </a:solidFill>
                <a:latin typeface="Oswald Bold"/>
              </a:rPr>
              <a:t>ARYAN JAISWAL</a:t>
            </a:r>
            <a:r>
              <a:rPr lang="en-US" sz="5021" spc="492">
                <a:solidFill>
                  <a:srgbClr val="F5FFF5"/>
                </a:solidFill>
                <a:latin typeface="Oswald Bold"/>
              </a:rPr>
              <a:t> </a:t>
            </a:r>
          </a:p>
          <a:p>
            <a:pPr algn="l">
              <a:lnSpc>
                <a:spcPts val="6930"/>
              </a:lnSpc>
            </a:pPr>
          </a:p>
          <a:p>
            <a:pPr algn="l" marL="1084246" indent="-542123" lvl="1">
              <a:lnSpc>
                <a:spcPts val="6930"/>
              </a:lnSpc>
              <a:buFont typeface="Arial"/>
              <a:buChar char="•"/>
            </a:pPr>
            <a:r>
              <a:rPr lang="en-US" sz="5021" spc="492">
                <a:solidFill>
                  <a:srgbClr val="F5FFF5"/>
                </a:solidFill>
                <a:latin typeface="Oswald Bold"/>
              </a:rPr>
              <a:t>AASTHA PATIL</a:t>
            </a:r>
          </a:p>
          <a:p>
            <a:pPr algn="l">
              <a:lnSpc>
                <a:spcPts val="6930"/>
              </a:lnSpc>
            </a:pPr>
          </a:p>
          <a:p>
            <a:pPr algn="l" marL="1084246" indent="-542123" lvl="1">
              <a:lnSpc>
                <a:spcPts val="6930"/>
              </a:lnSpc>
              <a:buFont typeface="Arial"/>
              <a:buChar char="•"/>
            </a:pPr>
            <a:r>
              <a:rPr lang="en-US" sz="5021" spc="492">
                <a:solidFill>
                  <a:srgbClr val="F5FFF5"/>
                </a:solidFill>
                <a:latin typeface="Oswald Bold"/>
              </a:rPr>
              <a:t>NALLAMILLI NAGA SREYA </a:t>
            </a:r>
          </a:p>
          <a:p>
            <a:pPr algn="l">
              <a:lnSpc>
                <a:spcPts val="6930"/>
              </a:lnSpc>
            </a:pPr>
          </a:p>
          <a:p>
            <a:pPr algn="l" marL="1084246" indent="-542123" lvl="1">
              <a:lnSpc>
                <a:spcPts val="6930"/>
              </a:lnSpc>
              <a:buFont typeface="Arial"/>
              <a:buChar char="•"/>
            </a:pPr>
            <a:r>
              <a:rPr lang="en-US" sz="5021" spc="492">
                <a:solidFill>
                  <a:srgbClr val="F5FFF5"/>
                </a:solidFill>
                <a:latin typeface="Oswald Bold"/>
              </a:rPr>
              <a:t>VEMULA ANITHA</a:t>
            </a:r>
            <a:r>
              <a:rPr lang="en-US" sz="5021" spc="492">
                <a:solidFill>
                  <a:srgbClr val="F5FFF5"/>
                </a:solidFill>
                <a:latin typeface="Oswald Bold"/>
              </a:rPr>
              <a:t> </a:t>
            </a:r>
          </a:p>
          <a:p>
            <a:pPr algn="l">
              <a:lnSpc>
                <a:spcPts val="6930"/>
              </a:lnSpc>
            </a:pPr>
          </a:p>
          <a:p>
            <a:pPr algn="l">
              <a:lnSpc>
                <a:spcPts val="6930"/>
              </a:lnSpc>
            </a:pPr>
          </a:p>
          <a:p>
            <a:pPr algn="l">
              <a:lnSpc>
                <a:spcPts val="6930"/>
              </a:lnSpc>
            </a:pPr>
          </a:p>
          <a:p>
            <a:pPr algn="l">
              <a:lnSpc>
                <a:spcPts val="6930"/>
              </a:lnSpc>
            </a:pPr>
          </a:p>
        </p:txBody>
      </p:sp>
      <p:sp>
        <p:nvSpPr>
          <p:cNvPr name="TextBox 7" id="7"/>
          <p:cNvSpPr txBox="true"/>
          <p:nvPr/>
        </p:nvSpPr>
        <p:spPr>
          <a:xfrm rot="0">
            <a:off x="5761699" y="638480"/>
            <a:ext cx="7509444" cy="1419848"/>
          </a:xfrm>
          <a:prstGeom prst="rect">
            <a:avLst/>
          </a:prstGeom>
        </p:spPr>
        <p:txBody>
          <a:bodyPr anchor="t" rtlCol="false" tIns="0" lIns="0" bIns="0" rIns="0">
            <a:spAutoFit/>
          </a:bodyPr>
          <a:lstStyle/>
          <a:p>
            <a:pPr algn="ctr" marL="0" indent="0" lvl="0">
              <a:lnSpc>
                <a:spcPts val="10808"/>
              </a:lnSpc>
              <a:spcBef>
                <a:spcPct val="0"/>
              </a:spcBef>
            </a:pPr>
            <a:r>
              <a:rPr lang="en-US" sz="9826">
                <a:solidFill>
                  <a:srgbClr val="004AAD"/>
                </a:solidFill>
                <a:latin typeface="Big Shoulders Display Bold"/>
              </a:rPr>
              <a:t>TEAM_3</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a:hlinkClick r:id="rId4" tooltip="https://github.com/codefundamentals1/Insurance_website"/>
          </p:cNvPr>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a:hlinkClick r:id="rId7" tooltip="https://github.com/codefundamentals1/Insurance_website"/>
          </p:cNvPr>
          <p:cNvSpPr/>
          <p:nvPr/>
        </p:nvSpPr>
        <p:spPr>
          <a:xfrm flipH="false" flipV="false" rot="0">
            <a:off x="9458135" y="2965165"/>
            <a:ext cx="2282288" cy="2350671"/>
          </a:xfrm>
          <a:custGeom>
            <a:avLst/>
            <a:gdLst/>
            <a:ahLst/>
            <a:cxnLst/>
            <a:rect r="r" b="b" t="t" l="l"/>
            <a:pathLst>
              <a:path h="2350671" w="2282288">
                <a:moveTo>
                  <a:pt x="0" y="0"/>
                </a:moveTo>
                <a:lnTo>
                  <a:pt x="2282288" y="0"/>
                </a:lnTo>
                <a:lnTo>
                  <a:pt x="2282288" y="2350671"/>
                </a:lnTo>
                <a:lnTo>
                  <a:pt x="0" y="2350671"/>
                </a:lnTo>
                <a:lnTo>
                  <a:pt x="0" y="0"/>
                </a:lnTo>
                <a:close/>
              </a:path>
            </a:pathLst>
          </a:custGeom>
          <a:blipFill>
            <a:blip r:embed="rId5">
              <a:alphaModFix amt="55000"/>
              <a:extLst>
                <a:ext uri="{96DAC541-7B7A-43D3-8B79-37D633B846F1}">
                  <asvg:svgBlip xmlns:asvg="http://schemas.microsoft.com/office/drawing/2016/SVG/main" r:embed="rId6"/>
                </a:ext>
              </a:extLst>
            </a:blip>
            <a:stretch>
              <a:fillRect l="0" t="0" r="0" b="0"/>
            </a:stretch>
          </a:blipFill>
        </p:spPr>
      </p:sp>
      <p:sp>
        <p:nvSpPr>
          <p:cNvPr name="AutoShape 4" id="4">
            <a:hlinkClick r:id="rId8" tooltip="https://github.com/codefundamentals1/Insurance_website"/>
          </p:cNvPr>
          <p:cNvSpPr/>
          <p:nvPr/>
        </p:nvSpPr>
        <p:spPr>
          <a:xfrm>
            <a:off x="1841477" y="2459886"/>
            <a:ext cx="15233317" cy="0"/>
          </a:xfrm>
          <a:prstGeom prst="line">
            <a:avLst/>
          </a:prstGeom>
          <a:ln cap="flat" w="9525">
            <a:solidFill>
              <a:srgbClr val="D6AE89"/>
            </a:solidFill>
            <a:prstDash val="solid"/>
            <a:headEnd type="none" len="sm" w="sm"/>
            <a:tailEnd type="none" len="sm" w="sm"/>
          </a:ln>
        </p:spPr>
      </p:sp>
      <p:sp>
        <p:nvSpPr>
          <p:cNvPr name="TextBox 5" id="5"/>
          <p:cNvSpPr txBox="true"/>
          <p:nvPr/>
        </p:nvSpPr>
        <p:spPr>
          <a:xfrm rot="0">
            <a:off x="1841477" y="357613"/>
            <a:ext cx="14596780" cy="2038732"/>
          </a:xfrm>
          <a:prstGeom prst="rect">
            <a:avLst/>
          </a:prstGeom>
        </p:spPr>
        <p:txBody>
          <a:bodyPr anchor="t" rtlCol="false" tIns="0" lIns="0" bIns="0" rIns="0">
            <a:spAutoFit/>
          </a:bodyPr>
          <a:lstStyle/>
          <a:p>
            <a:pPr algn="ctr">
              <a:lnSpc>
                <a:spcPts val="15708"/>
              </a:lnSpc>
            </a:pPr>
            <a:r>
              <a:rPr lang="en-US" sz="14280" u="sng">
                <a:solidFill>
                  <a:srgbClr val="EFEFEF"/>
                </a:solidFill>
                <a:latin typeface="Clear Sans Bold"/>
                <a:hlinkClick r:id="rId9" tooltip="https://github.com/codefundamentals1/Insurance_website"/>
              </a:rPr>
              <a:t>GITHUB</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p:cNvSpPr/>
          <p:nvPr/>
        </p:nvSpPr>
        <p:spPr>
          <a:xfrm flipH="false" flipV="false" rot="61420">
            <a:off x="625513" y="1725105"/>
            <a:ext cx="16574038" cy="6836791"/>
          </a:xfrm>
          <a:custGeom>
            <a:avLst/>
            <a:gdLst/>
            <a:ahLst/>
            <a:cxnLst/>
            <a:rect r="r" b="b" t="t" l="l"/>
            <a:pathLst>
              <a:path h="6836791" w="16574038">
                <a:moveTo>
                  <a:pt x="0" y="0"/>
                </a:moveTo>
                <a:lnTo>
                  <a:pt x="16574038" y="0"/>
                </a:lnTo>
                <a:lnTo>
                  <a:pt x="16574038" y="6836790"/>
                </a:lnTo>
                <a:lnTo>
                  <a:pt x="0" y="6836790"/>
                </a:lnTo>
                <a:lnTo>
                  <a:pt x="0" y="0"/>
                </a:lnTo>
                <a:close/>
              </a:path>
            </a:pathLst>
          </a:custGeom>
          <a:blipFill>
            <a:blip r:embed="rId2"/>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p:cNvSpPr/>
          <p:nvPr/>
        </p:nvSpPr>
        <p:spPr>
          <a:xfrm flipH="false" flipV="false" rot="0">
            <a:off x="12732189" y="2263206"/>
            <a:ext cx="2393737" cy="2465460"/>
          </a:xfrm>
          <a:custGeom>
            <a:avLst/>
            <a:gdLst/>
            <a:ahLst/>
            <a:cxnLst/>
            <a:rect r="r" b="b" t="t" l="l"/>
            <a:pathLst>
              <a:path h="2465460" w="2393737">
                <a:moveTo>
                  <a:pt x="0" y="0"/>
                </a:moveTo>
                <a:lnTo>
                  <a:pt x="2393737" y="0"/>
                </a:lnTo>
                <a:lnTo>
                  <a:pt x="2393737" y="2465459"/>
                </a:lnTo>
                <a:lnTo>
                  <a:pt x="0" y="2465459"/>
                </a:lnTo>
                <a:lnTo>
                  <a:pt x="0" y="0"/>
                </a:lnTo>
                <a:close/>
              </a:path>
            </a:pathLst>
          </a:custGeom>
          <a:blipFill>
            <a:blip r:embed="rId2">
              <a:alphaModFix amt="5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2311136" y="5047443"/>
            <a:ext cx="13665728" cy="825289"/>
          </a:xfrm>
          <a:prstGeom prst="rect">
            <a:avLst/>
          </a:prstGeom>
        </p:spPr>
        <p:txBody>
          <a:bodyPr anchor="t" rtlCol="false" tIns="0" lIns="0" bIns="0" rIns="0">
            <a:spAutoFit/>
          </a:bodyPr>
          <a:lstStyle/>
          <a:p>
            <a:pPr algn="ctr">
              <a:lnSpc>
                <a:spcPts val="6306"/>
              </a:lnSpc>
            </a:pPr>
            <a:r>
              <a:rPr lang="en-US" sz="5733">
                <a:solidFill>
                  <a:srgbClr val="EFEFEF"/>
                </a:solidFill>
                <a:latin typeface="Clear Sans Medium"/>
              </a:rPr>
              <a:t>.... </a:t>
            </a:r>
            <a:r>
              <a:rPr lang="en-US" sz="5733">
                <a:solidFill>
                  <a:srgbClr val="FFBD59"/>
                </a:solidFill>
                <a:latin typeface="Clear Sans Medium"/>
              </a:rPr>
              <a:t>No more paperwork roadblocks</a:t>
            </a:r>
            <a:r>
              <a:rPr lang="en-US" sz="5733">
                <a:solidFill>
                  <a:srgbClr val="EFEFEF"/>
                </a:solidFill>
                <a:latin typeface="Clear Sans Medium"/>
              </a:rPr>
              <a:t>....</a:t>
            </a:r>
          </a:p>
        </p:txBody>
      </p:sp>
      <p:sp>
        <p:nvSpPr>
          <p:cNvPr name="AutoShape 5" id="5"/>
          <p:cNvSpPr/>
          <p:nvPr/>
        </p:nvSpPr>
        <p:spPr>
          <a:xfrm>
            <a:off x="2896034" y="9859590"/>
            <a:ext cx="11634320" cy="0"/>
          </a:xfrm>
          <a:prstGeom prst="line">
            <a:avLst/>
          </a:prstGeom>
          <a:ln cap="flat" w="9525">
            <a:solidFill>
              <a:srgbClr val="D6AE89"/>
            </a:solidFill>
            <a:prstDash val="solid"/>
            <a:headEnd type="none" len="sm" w="sm"/>
            <a:tailEnd type="none" len="sm" w="sm"/>
          </a:ln>
        </p:spPr>
      </p:sp>
      <p:sp>
        <p:nvSpPr>
          <p:cNvPr name="TextBox 6" id="6"/>
          <p:cNvSpPr txBox="true"/>
          <p:nvPr/>
        </p:nvSpPr>
        <p:spPr>
          <a:xfrm rot="0">
            <a:off x="4090953" y="1057275"/>
            <a:ext cx="10106094" cy="849633"/>
          </a:xfrm>
          <a:prstGeom prst="rect">
            <a:avLst/>
          </a:prstGeom>
        </p:spPr>
        <p:txBody>
          <a:bodyPr anchor="t" rtlCol="false" tIns="0" lIns="0" bIns="0" rIns="0">
            <a:spAutoFit/>
          </a:bodyPr>
          <a:lstStyle/>
          <a:p>
            <a:pPr algn="ctr">
              <a:lnSpc>
                <a:spcPts val="7049"/>
              </a:lnSpc>
              <a:spcBef>
                <a:spcPct val="0"/>
              </a:spcBef>
            </a:pPr>
            <a:r>
              <a:rPr lang="en-US" sz="4699">
                <a:solidFill>
                  <a:srgbClr val="FFFFFF"/>
                </a:solidFill>
                <a:latin typeface="Clear Sans Bold"/>
              </a:rPr>
              <a:t>ABOUT OUR WEBSITE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175032" y="2260084"/>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175032" y="7159355"/>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3869451" y="3740664"/>
            <a:ext cx="14358378" cy="2269030"/>
          </a:xfrm>
          <a:prstGeom prst="rect">
            <a:avLst/>
          </a:prstGeom>
        </p:spPr>
        <p:txBody>
          <a:bodyPr anchor="t" rtlCol="false" tIns="0" lIns="0" bIns="0" rIns="0">
            <a:spAutoFit/>
          </a:bodyPr>
          <a:lstStyle/>
          <a:p>
            <a:pPr algn="l">
              <a:lnSpc>
                <a:spcPts val="17413"/>
              </a:lnSpc>
            </a:pPr>
            <a:r>
              <a:rPr lang="en-US" sz="15830">
                <a:solidFill>
                  <a:srgbClr val="EA9423"/>
                </a:solidFill>
                <a:latin typeface="Bernoru"/>
              </a:rPr>
              <a:t> WHY US?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719" t="-32715" r="-35885" b="-32948"/>
            </a:stretch>
          </a:blipFill>
        </p:spPr>
      </p:sp>
      <p:sp>
        <p:nvSpPr>
          <p:cNvPr name="Freeform 3" id="3"/>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492888" y="969005"/>
            <a:ext cx="9302224" cy="720698"/>
          </a:xfrm>
          <a:prstGeom prst="rect">
            <a:avLst/>
          </a:prstGeom>
        </p:spPr>
        <p:txBody>
          <a:bodyPr anchor="t" rtlCol="false" tIns="0" lIns="0" bIns="0" rIns="0">
            <a:spAutoFit/>
          </a:bodyPr>
          <a:lstStyle/>
          <a:p>
            <a:pPr algn="ctr">
              <a:lnSpc>
                <a:spcPts val="5500"/>
              </a:lnSpc>
            </a:pPr>
            <a:r>
              <a:rPr lang="en-US" sz="5000">
                <a:solidFill>
                  <a:srgbClr val="0C0804"/>
                </a:solidFill>
                <a:latin typeface="Oswald Bold"/>
              </a:rPr>
              <a:t>WHAT WE OFFER</a:t>
            </a:r>
          </a:p>
        </p:txBody>
      </p:sp>
      <p:sp>
        <p:nvSpPr>
          <p:cNvPr name="TextBox 5" id="5"/>
          <p:cNvSpPr txBox="true"/>
          <p:nvPr/>
        </p:nvSpPr>
        <p:spPr>
          <a:xfrm rot="0">
            <a:off x="1278021" y="2381400"/>
            <a:ext cx="15731959" cy="5760720"/>
          </a:xfrm>
          <a:prstGeom prst="rect">
            <a:avLst/>
          </a:prstGeom>
        </p:spPr>
        <p:txBody>
          <a:bodyPr anchor="t" rtlCol="false" tIns="0" lIns="0" bIns="0" rIns="0">
            <a:spAutoFit/>
          </a:bodyPr>
          <a:lstStyle/>
          <a:p>
            <a:pPr algn="l">
              <a:lnSpc>
                <a:spcPts val="4140"/>
              </a:lnSpc>
              <a:spcBef>
                <a:spcPct val="0"/>
              </a:spcBef>
            </a:pPr>
            <a:r>
              <a:rPr lang="en-US" sz="3000" spc="294">
                <a:solidFill>
                  <a:srgbClr val="0C0804"/>
                </a:solidFill>
                <a:latin typeface="Roboto"/>
              </a:rPr>
              <a:t>We offer a robust, scalable, and user-friendly solution to effectively tackle plant diseases, empowering farmers and enhancing agricultural productivity. Our cutting-edge technology leverages advanced AI and machine learning to provide accurate disease detection and timely intervention, significantly reducing crop losses. By promoting sustainable farming practices, our solution minimizes the use of chemicals, benefiting both the environment and crop health. Our comprehensive approach includes an intuitive mobile application, real-time monitoring capabilities, and continuous expert support. This ensures that users have the essential tools, knowledge, and resources they need to protect their crops, maximize yields, and achieve long-term agricultural success.</a:t>
            </a:r>
          </a:p>
        </p:txBody>
      </p:sp>
      <p:sp>
        <p:nvSpPr>
          <p:cNvPr name="AutoShape 6" id="6"/>
          <p:cNvSpPr/>
          <p:nvPr/>
        </p:nvSpPr>
        <p:spPr>
          <a:xfrm>
            <a:off x="6109888" y="1913554"/>
            <a:ext cx="6068223" cy="0"/>
          </a:xfrm>
          <a:prstGeom prst="line">
            <a:avLst/>
          </a:prstGeom>
          <a:ln cap="flat" w="9525">
            <a:solidFill>
              <a:srgbClr val="0C0804"/>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719" t="-32715" r="-35885" b="-32948"/>
            </a:stretch>
          </a:blipFill>
        </p:spPr>
      </p:sp>
      <p:sp>
        <p:nvSpPr>
          <p:cNvPr name="Freeform 3" id="3"/>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5455085" y="969005"/>
            <a:ext cx="7377829" cy="720698"/>
          </a:xfrm>
          <a:prstGeom prst="rect">
            <a:avLst/>
          </a:prstGeom>
        </p:spPr>
        <p:txBody>
          <a:bodyPr anchor="t" rtlCol="false" tIns="0" lIns="0" bIns="0" rIns="0">
            <a:spAutoFit/>
          </a:bodyPr>
          <a:lstStyle/>
          <a:p>
            <a:pPr algn="ctr">
              <a:lnSpc>
                <a:spcPts val="5500"/>
              </a:lnSpc>
            </a:pPr>
            <a:r>
              <a:rPr lang="en-US" sz="5000">
                <a:solidFill>
                  <a:srgbClr val="0C0804"/>
                </a:solidFill>
                <a:latin typeface="Oswald Bold"/>
              </a:rPr>
              <a:t>MODULES USED</a:t>
            </a:r>
          </a:p>
        </p:txBody>
      </p:sp>
      <p:sp>
        <p:nvSpPr>
          <p:cNvPr name="AutoShape 5" id="5"/>
          <p:cNvSpPr/>
          <p:nvPr/>
        </p:nvSpPr>
        <p:spPr>
          <a:xfrm>
            <a:off x="6109888" y="1913554"/>
            <a:ext cx="6068223" cy="0"/>
          </a:xfrm>
          <a:prstGeom prst="line">
            <a:avLst/>
          </a:prstGeom>
          <a:ln cap="flat" w="9525">
            <a:solidFill>
              <a:srgbClr val="0C0804"/>
            </a:solidFill>
            <a:prstDash val="solid"/>
            <a:headEnd type="none" len="sm" w="sm"/>
            <a:tailEnd type="none" len="sm" w="sm"/>
          </a:ln>
        </p:spPr>
      </p:sp>
      <p:sp>
        <p:nvSpPr>
          <p:cNvPr name="TextBox 6" id="6"/>
          <p:cNvSpPr txBox="true"/>
          <p:nvPr/>
        </p:nvSpPr>
        <p:spPr>
          <a:xfrm rot="0">
            <a:off x="421236" y="2404092"/>
            <a:ext cx="17445529" cy="5424432"/>
          </a:xfrm>
          <a:prstGeom prst="rect">
            <a:avLst/>
          </a:prstGeom>
        </p:spPr>
        <p:txBody>
          <a:bodyPr anchor="t" rtlCol="false" tIns="0" lIns="0" bIns="0" rIns="0">
            <a:spAutoFit/>
          </a:bodyPr>
          <a:lstStyle/>
          <a:p>
            <a:pPr algn="l" marL="863599" indent="-431800" lvl="1">
              <a:lnSpc>
                <a:spcPts val="5999"/>
              </a:lnSpc>
              <a:buFont typeface="Arial"/>
              <a:buChar char="•"/>
            </a:pPr>
            <a:r>
              <a:rPr lang="en-US" sz="3999" spc="391">
                <a:solidFill>
                  <a:srgbClr val="0C0804"/>
                </a:solidFill>
                <a:latin typeface="Roboto Bold"/>
              </a:rPr>
              <a:t>TensorFlow/Keras: </a:t>
            </a:r>
            <a:r>
              <a:rPr lang="en-US" sz="3999" spc="391">
                <a:solidFill>
                  <a:srgbClr val="0C0804"/>
                </a:solidFill>
                <a:latin typeface="Roboto"/>
              </a:rPr>
              <a:t>Frameworks used for building and training the CNN model.</a:t>
            </a:r>
          </a:p>
          <a:p>
            <a:pPr algn="l" marL="863599" indent="-431800" lvl="1">
              <a:lnSpc>
                <a:spcPts val="5999"/>
              </a:lnSpc>
              <a:buFont typeface="Arial"/>
              <a:buChar char="•"/>
            </a:pPr>
            <a:r>
              <a:rPr lang="en-US" sz="3999" spc="391">
                <a:solidFill>
                  <a:srgbClr val="0C0804"/>
                </a:solidFill>
                <a:latin typeface="Roboto Bold"/>
              </a:rPr>
              <a:t>OpenCV: </a:t>
            </a:r>
            <a:r>
              <a:rPr lang="en-US" sz="3999" spc="391">
                <a:solidFill>
                  <a:srgbClr val="0C0804"/>
                </a:solidFill>
                <a:latin typeface="Roboto"/>
              </a:rPr>
              <a:t>Library used for image processing tasks.</a:t>
            </a:r>
          </a:p>
          <a:p>
            <a:pPr algn="l" marL="863599" indent="-431800" lvl="1">
              <a:lnSpc>
                <a:spcPts val="5999"/>
              </a:lnSpc>
              <a:buFont typeface="Arial"/>
              <a:buChar char="•"/>
            </a:pPr>
            <a:r>
              <a:rPr lang="en-US" sz="3999" spc="391">
                <a:solidFill>
                  <a:srgbClr val="0C0804"/>
                </a:solidFill>
                <a:latin typeface="Roboto Bold"/>
              </a:rPr>
              <a:t>NumPy &amp; Pandas: </a:t>
            </a:r>
            <a:r>
              <a:rPr lang="en-US" sz="3999" spc="391">
                <a:solidFill>
                  <a:srgbClr val="0C0804"/>
                </a:solidFill>
                <a:latin typeface="Roboto"/>
              </a:rPr>
              <a:t>Libraries for numerical computations and data manipulation.</a:t>
            </a:r>
          </a:p>
          <a:p>
            <a:pPr algn="l" marL="863599" indent="-431800" lvl="1">
              <a:lnSpc>
                <a:spcPts val="5999"/>
              </a:lnSpc>
              <a:buFont typeface="Arial"/>
              <a:buChar char="•"/>
            </a:pPr>
            <a:r>
              <a:rPr lang="en-US" sz="3999" spc="391">
                <a:solidFill>
                  <a:srgbClr val="0C0804"/>
                </a:solidFill>
                <a:latin typeface="Roboto Bold"/>
              </a:rPr>
              <a:t>Matplotlib/Seaborn: </a:t>
            </a:r>
            <a:r>
              <a:rPr lang="en-US" sz="3999" spc="391">
                <a:solidFill>
                  <a:srgbClr val="0C0804"/>
                </a:solidFill>
                <a:latin typeface="Roboto"/>
              </a:rPr>
              <a:t>Libraries for data visualization.</a:t>
            </a:r>
          </a:p>
          <a:p>
            <a:pPr algn="ctr">
              <a:lnSpc>
                <a:spcPts val="741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C0804"/>
        </a:solidFill>
      </p:bgPr>
    </p:bg>
    <p:spTree>
      <p:nvGrpSpPr>
        <p:cNvPr id="1" name=""/>
        <p:cNvGrpSpPr/>
        <p:nvPr/>
      </p:nvGrpSpPr>
      <p:grpSpPr>
        <a:xfrm>
          <a:off x="0" y="0"/>
          <a:ext cx="0" cy="0"/>
          <a:chOff x="0" y="0"/>
          <a:chExt cx="0" cy="0"/>
        </a:xfrm>
      </p:grpSpPr>
      <p:sp>
        <p:nvSpPr>
          <p:cNvPr name="Freeform 2" id="2"/>
          <p:cNvSpPr/>
          <p:nvPr/>
        </p:nvSpPr>
        <p:spPr>
          <a:xfrm flipH="false" flipV="false" rot="0">
            <a:off x="16760659" y="1089996"/>
            <a:ext cx="498641" cy="220309"/>
          </a:xfrm>
          <a:custGeom>
            <a:avLst/>
            <a:gdLst/>
            <a:ahLst/>
            <a:cxnLst/>
            <a:rect r="r" b="b" t="t" l="l"/>
            <a:pathLst>
              <a:path h="220309" w="498641">
                <a:moveTo>
                  <a:pt x="0" y="0"/>
                </a:moveTo>
                <a:lnTo>
                  <a:pt x="498641" y="0"/>
                </a:lnTo>
                <a:lnTo>
                  <a:pt x="498641" y="220308"/>
                </a:lnTo>
                <a:lnTo>
                  <a:pt x="0" y="2203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175032" y="2260084"/>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175032" y="4709720"/>
            <a:ext cx="873607" cy="899783"/>
          </a:xfrm>
          <a:custGeom>
            <a:avLst/>
            <a:gdLst/>
            <a:ahLst/>
            <a:cxnLst/>
            <a:rect r="r" b="b" t="t" l="l"/>
            <a:pathLst>
              <a:path h="899783" w="873607">
                <a:moveTo>
                  <a:pt x="0" y="0"/>
                </a:moveTo>
                <a:lnTo>
                  <a:pt x="873608" y="0"/>
                </a:lnTo>
                <a:lnTo>
                  <a:pt x="873608" y="899782"/>
                </a:lnTo>
                <a:lnTo>
                  <a:pt x="0" y="899782"/>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175032" y="7159355"/>
            <a:ext cx="873607" cy="899783"/>
          </a:xfrm>
          <a:custGeom>
            <a:avLst/>
            <a:gdLst/>
            <a:ahLst/>
            <a:cxnLst/>
            <a:rect r="r" b="b" t="t" l="l"/>
            <a:pathLst>
              <a:path h="899783" w="873607">
                <a:moveTo>
                  <a:pt x="0" y="0"/>
                </a:moveTo>
                <a:lnTo>
                  <a:pt x="873608" y="0"/>
                </a:lnTo>
                <a:lnTo>
                  <a:pt x="873608" y="899783"/>
                </a:lnTo>
                <a:lnTo>
                  <a:pt x="0" y="899783"/>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4273160" y="3565477"/>
            <a:ext cx="10437444" cy="3251297"/>
          </a:xfrm>
          <a:prstGeom prst="rect">
            <a:avLst/>
          </a:prstGeom>
        </p:spPr>
        <p:txBody>
          <a:bodyPr anchor="t" rtlCol="false" tIns="0" lIns="0" bIns="0" rIns="0">
            <a:spAutoFit/>
          </a:bodyPr>
          <a:lstStyle/>
          <a:p>
            <a:pPr algn="l">
              <a:lnSpc>
                <a:spcPts val="12658"/>
              </a:lnSpc>
            </a:pPr>
            <a:r>
              <a:rPr lang="en-US" sz="11507">
                <a:solidFill>
                  <a:srgbClr val="EA9423"/>
                </a:solidFill>
                <a:latin typeface="Bernoru"/>
              </a:rPr>
              <a:t> WEB FLOW </a:t>
            </a:r>
          </a:p>
          <a:p>
            <a:pPr algn="l">
              <a:lnSpc>
                <a:spcPts val="12658"/>
              </a:lnSpc>
            </a:pPr>
            <a:r>
              <a:rPr lang="en-US" sz="11507">
                <a:solidFill>
                  <a:srgbClr val="EA9423"/>
                </a:solidFill>
                <a:latin typeface="Bernoru"/>
              </a:rPr>
              <a:t>      (UI/UX)</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740" t="-28627" r="-23140" b="-34787"/>
            </a:stretch>
          </a:blipFill>
        </p:spPr>
      </p:sp>
      <p:sp>
        <p:nvSpPr>
          <p:cNvPr name="TextBox 3" id="3"/>
          <p:cNvSpPr txBox="true"/>
          <p:nvPr/>
        </p:nvSpPr>
        <p:spPr>
          <a:xfrm rot="0">
            <a:off x="558045" y="684095"/>
            <a:ext cx="17171910" cy="8861660"/>
          </a:xfrm>
          <a:prstGeom prst="rect">
            <a:avLst/>
          </a:prstGeom>
        </p:spPr>
        <p:txBody>
          <a:bodyPr anchor="t" rtlCol="false" tIns="0" lIns="0" bIns="0" rIns="0">
            <a:spAutoFit/>
          </a:bodyPr>
          <a:lstStyle/>
          <a:p>
            <a:pPr algn="l">
              <a:lnSpc>
                <a:spcPts val="3726"/>
              </a:lnSpc>
              <a:spcBef>
                <a:spcPct val="0"/>
              </a:spcBef>
            </a:pPr>
            <a:r>
              <a:rPr lang="en-US" sz="2700" spc="264">
                <a:solidFill>
                  <a:srgbClr val="000000"/>
                </a:solidFill>
                <a:latin typeface="Roboto"/>
              </a:rPr>
              <a:t>Our plant disease classificati</a:t>
            </a:r>
            <a:r>
              <a:rPr lang="en-US" sz="2700" spc="264">
                <a:solidFill>
                  <a:srgbClr val="000000"/>
                </a:solidFill>
                <a:latin typeface="Roboto"/>
              </a:rPr>
              <a:t>on project leverages Flask, HTML, and CSS to create an intuitive and responsive web application for users to diagnose and manage plant diseases. Here's an overview of the web flow:</a:t>
            </a:r>
          </a:p>
          <a:p>
            <a:pPr algn="l">
              <a:lnSpc>
                <a:spcPts val="3726"/>
              </a:lnSpc>
              <a:spcBef>
                <a:spcPct val="0"/>
              </a:spcBef>
            </a:pPr>
            <a:r>
              <a:rPr lang="en-US" sz="2700" spc="264">
                <a:solidFill>
                  <a:srgbClr val="000000"/>
                </a:solidFill>
                <a:latin typeface="Roboto"/>
              </a:rPr>
              <a:t>1. </a:t>
            </a:r>
            <a:r>
              <a:rPr lang="en-US" sz="2700" spc="264">
                <a:solidFill>
                  <a:srgbClr val="000000"/>
                </a:solidFill>
                <a:latin typeface="Roboto Bold"/>
              </a:rPr>
              <a:t>Home Page:</a:t>
            </a:r>
          </a:p>
          <a:p>
            <a:pPr algn="l" marL="582930" indent="-291465" lvl="1">
              <a:lnSpc>
                <a:spcPts val="3726"/>
              </a:lnSpc>
              <a:spcBef>
                <a:spcPct val="0"/>
              </a:spcBef>
              <a:buFont typeface="Arial"/>
              <a:buChar char="•"/>
            </a:pPr>
            <a:r>
              <a:rPr lang="en-US" sz="2700" spc="264">
                <a:solidFill>
                  <a:srgbClr val="000000"/>
                </a:solidFill>
                <a:latin typeface="Roboto Bold"/>
              </a:rPr>
              <a:t>Introduction:</a:t>
            </a:r>
            <a:r>
              <a:rPr lang="en-US" sz="2700" spc="264">
                <a:solidFill>
                  <a:srgbClr val="000000"/>
                </a:solidFill>
                <a:latin typeface="Roboto"/>
              </a:rPr>
              <a:t> The home page provides an overview of the project's purpose and benefits, highlighting the importance of early disease detection.</a:t>
            </a:r>
          </a:p>
          <a:p>
            <a:pPr algn="l" marL="582930" indent="-291465" lvl="1">
              <a:lnSpc>
                <a:spcPts val="3726"/>
              </a:lnSpc>
              <a:spcBef>
                <a:spcPct val="0"/>
              </a:spcBef>
              <a:buFont typeface="Arial"/>
              <a:buChar char="•"/>
            </a:pPr>
            <a:r>
              <a:rPr lang="en-US" sz="2700" spc="264">
                <a:solidFill>
                  <a:srgbClr val="000000"/>
                </a:solidFill>
                <a:latin typeface="Roboto Bold"/>
              </a:rPr>
              <a:t>Navigation:</a:t>
            </a:r>
            <a:r>
              <a:rPr lang="en-US" sz="2700" spc="264">
                <a:solidFill>
                  <a:srgbClr val="000000"/>
                </a:solidFill>
                <a:latin typeface="Roboto"/>
              </a:rPr>
              <a:t> Users can navigate to different sections such as disease information, upload page, and contact support.</a:t>
            </a:r>
          </a:p>
          <a:p>
            <a:pPr algn="l">
              <a:lnSpc>
                <a:spcPts val="3726"/>
              </a:lnSpc>
              <a:spcBef>
                <a:spcPct val="0"/>
              </a:spcBef>
            </a:pPr>
            <a:r>
              <a:rPr lang="en-US" sz="2700" spc="264">
                <a:solidFill>
                  <a:srgbClr val="000000"/>
                </a:solidFill>
                <a:latin typeface="Roboto"/>
              </a:rPr>
              <a:t>2. </a:t>
            </a:r>
            <a:r>
              <a:rPr lang="en-US" sz="2700" spc="264">
                <a:solidFill>
                  <a:srgbClr val="000000"/>
                </a:solidFill>
                <a:latin typeface="Roboto Bold"/>
              </a:rPr>
              <a:t>Disease Information Page:</a:t>
            </a:r>
          </a:p>
          <a:p>
            <a:pPr algn="l" marL="582930" indent="-291465" lvl="1">
              <a:lnSpc>
                <a:spcPts val="3726"/>
              </a:lnSpc>
              <a:spcBef>
                <a:spcPct val="0"/>
              </a:spcBef>
              <a:buFont typeface="Arial"/>
              <a:buChar char="•"/>
            </a:pPr>
            <a:r>
              <a:rPr lang="en-US" sz="2700" spc="264">
                <a:solidFill>
                  <a:srgbClr val="000000"/>
                </a:solidFill>
                <a:latin typeface="Roboto Bold"/>
              </a:rPr>
              <a:t>Detailed Descriptions:</a:t>
            </a:r>
            <a:r>
              <a:rPr lang="en-US" sz="2700" spc="264">
                <a:solidFill>
                  <a:srgbClr val="000000"/>
                </a:solidFill>
                <a:latin typeface="Roboto"/>
              </a:rPr>
              <a:t> This page offers detailed information about various plant diseases, including symptoms, causes, and treatment options.</a:t>
            </a:r>
          </a:p>
          <a:p>
            <a:pPr algn="l" marL="582930" indent="-291465" lvl="1">
              <a:lnSpc>
                <a:spcPts val="3726"/>
              </a:lnSpc>
              <a:spcBef>
                <a:spcPct val="0"/>
              </a:spcBef>
              <a:buFont typeface="Arial"/>
              <a:buChar char="•"/>
            </a:pPr>
            <a:r>
              <a:rPr lang="en-US" sz="2700" spc="264">
                <a:solidFill>
                  <a:srgbClr val="000000"/>
                </a:solidFill>
                <a:latin typeface="Roboto Bold"/>
              </a:rPr>
              <a:t>Search Functionality:</a:t>
            </a:r>
            <a:r>
              <a:rPr lang="en-US" sz="2700" spc="264">
                <a:solidFill>
                  <a:srgbClr val="000000"/>
                </a:solidFill>
                <a:latin typeface="Roboto"/>
              </a:rPr>
              <a:t> Users can search for specific diseases or browse through categories based on different crops.</a:t>
            </a:r>
          </a:p>
          <a:p>
            <a:pPr algn="l">
              <a:lnSpc>
                <a:spcPts val="3726"/>
              </a:lnSpc>
              <a:spcBef>
                <a:spcPct val="0"/>
              </a:spcBef>
            </a:pPr>
            <a:r>
              <a:rPr lang="en-US" sz="2700" spc="264">
                <a:solidFill>
                  <a:srgbClr val="000000"/>
                </a:solidFill>
                <a:latin typeface="Roboto"/>
              </a:rPr>
              <a:t>3.</a:t>
            </a:r>
            <a:r>
              <a:rPr lang="en-US" sz="2700" spc="264">
                <a:solidFill>
                  <a:srgbClr val="000000"/>
                </a:solidFill>
                <a:latin typeface="Roboto Bold"/>
              </a:rPr>
              <a:t> Upload Page:</a:t>
            </a:r>
          </a:p>
          <a:p>
            <a:pPr algn="l" marL="582930" indent="-291465" lvl="1">
              <a:lnSpc>
                <a:spcPts val="3726"/>
              </a:lnSpc>
              <a:spcBef>
                <a:spcPct val="0"/>
              </a:spcBef>
              <a:buFont typeface="Arial"/>
              <a:buChar char="•"/>
            </a:pPr>
            <a:r>
              <a:rPr lang="en-US" sz="2700" spc="264">
                <a:solidFill>
                  <a:srgbClr val="000000"/>
                </a:solidFill>
                <a:latin typeface="Roboto Bold"/>
              </a:rPr>
              <a:t>Image Upload:</a:t>
            </a:r>
            <a:r>
              <a:rPr lang="en-US" sz="2700" spc="264">
                <a:solidFill>
                  <a:srgbClr val="000000"/>
                </a:solidFill>
                <a:latin typeface="Roboto"/>
              </a:rPr>
              <a:t> Users can upload images of plant leaves showing symptoms. The upload page features a simple form with an image input field.</a:t>
            </a:r>
          </a:p>
          <a:p>
            <a:pPr algn="l" marL="582930" indent="-291465" lvl="1">
              <a:lnSpc>
                <a:spcPts val="3726"/>
              </a:lnSpc>
              <a:spcBef>
                <a:spcPct val="0"/>
              </a:spcBef>
              <a:buFont typeface="Arial"/>
              <a:buChar char="•"/>
            </a:pPr>
            <a:r>
              <a:rPr lang="en-US" sz="2700" spc="264">
                <a:solidFill>
                  <a:srgbClr val="000000"/>
                </a:solidFill>
                <a:latin typeface="Roboto Bold"/>
              </a:rPr>
              <a:t>Instructions:</a:t>
            </a:r>
            <a:r>
              <a:rPr lang="en-US" sz="2700" spc="264">
                <a:solidFill>
                  <a:srgbClr val="000000"/>
                </a:solidFill>
                <a:latin typeface="Roboto"/>
              </a:rPr>
              <a:t> Clear instructions are provided on how to take and upload clear and accurate images for better diagnosis.</a:t>
            </a:r>
          </a:p>
          <a:p>
            <a:pPr algn="l">
              <a:lnSpc>
                <a:spcPts val="3726"/>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DAGHeMElRks</dc:identifier>
  <dcterms:modified xsi:type="dcterms:W3CDTF">2011-08-01T06:04:30Z</dcterms:modified>
  <cp:revision>1</cp:revision>
  <dc:title> PLANT_DISEASE_CLASSIFICATION_TEAM_3</dc:title>
</cp:coreProperties>
</file>

<file path=docProps/thumbnail.jpeg>
</file>